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7" r:id="rId2"/>
    <p:sldId id="258" r:id="rId3"/>
    <p:sldId id="259" r:id="rId4"/>
    <p:sldId id="261" r:id="rId5"/>
    <p:sldId id="260" r:id="rId6"/>
    <p:sldId id="262" r:id="rId7"/>
    <p:sldId id="263" r:id="rId8"/>
    <p:sldId id="264" r:id="rId9"/>
    <p:sldId id="265" r:id="rId10"/>
    <p:sldId id="266" r:id="rId11"/>
    <p:sldId id="267" r:id="rId12"/>
    <p:sldId id="269" r:id="rId13"/>
    <p:sldId id="268" r:id="rId14"/>
    <p:sldId id="270" r:id="rId15"/>
    <p:sldId id="271" r:id="rId16"/>
    <p:sldId id="272" r:id="rId17"/>
    <p:sldId id="273" r:id="rId18"/>
    <p:sldId id="276" r:id="rId19"/>
    <p:sldId id="278" r:id="rId20"/>
    <p:sldId id="277" r:id="rId21"/>
    <p:sldId id="275" r:id="rId22"/>
    <p:sldId id="274" r:id="rId23"/>
    <p:sldId id="279" r:id="rId24"/>
  </p:sldIdLst>
  <p:sldSz cx="12192000" cy="6858000"/>
  <p:notesSz cx="6858000" cy="9144000"/>
  <p:defaultTextStyle>
    <a:defPPr>
      <a:defRPr lang="fr-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C51"/>
    <a:srgbClr val="124F8C"/>
    <a:srgbClr val="1764B1"/>
    <a:srgbClr val="063864"/>
    <a:srgbClr val="000C54"/>
    <a:srgbClr val="55A1E3"/>
    <a:srgbClr val="0D3967"/>
    <a:srgbClr val="003FFF"/>
    <a:srgbClr val="002487"/>
    <a:srgbClr val="002F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73" autoAdjust="0"/>
  </p:normalViewPr>
  <p:slideViewPr>
    <p:cSldViewPr snapToGrid="0">
      <p:cViewPr varScale="1">
        <p:scale>
          <a:sx n="54" d="100"/>
          <a:sy n="54" d="100"/>
        </p:scale>
        <p:origin x="1080"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12-28T15:57:16.868"/>
    </inkml:context>
    <inkml:brush xml:id="br0">
      <inkml:brushProperty name="width" value="0.05" units="cm"/>
      <inkml:brushProperty name="height" value="0.05" units="cm"/>
      <inkml:brushProperty name="color" value="#FFFFFF"/>
      <inkml:brushProperty name="ignorePressure" value="1"/>
    </inkml:brush>
  </inkml:definitions>
  <inkml:trace contextRef="#ctx0" brushRef="#br0">2555 1,'-81'113,"-95"159,-89 156,-59 103,-97 190,32 18,-151 441,415-857,37-74,-36 177,116-381,1-1,3 1,2 0,2 1,3 23,0-26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D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E8B24-AD66-4CB9-A4BD-D8481F3686B3}" type="datetimeFigureOut">
              <a:rPr lang="fr-DZ" smtClean="0"/>
              <a:t>28/12/2025</a:t>
            </a:fld>
            <a:endParaRPr lang="fr-D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D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D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C92BF-C785-4AFA-9880-714E8E48943F}" type="slidenum">
              <a:rPr lang="fr-DZ" smtClean="0"/>
              <a:t>‹#›</a:t>
            </a:fld>
            <a:endParaRPr lang="fr-DZ"/>
          </a:p>
        </p:txBody>
      </p:sp>
    </p:spTree>
    <p:extLst>
      <p:ext uri="{BB962C8B-B14F-4D97-AF65-F5344CB8AC3E}">
        <p14:creationId xmlns:p14="http://schemas.microsoft.com/office/powerpoint/2010/main" val="4211795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A14C92BF-C785-4AFA-9880-714E8E48943F}" type="slidenum">
              <a:rPr lang="fr-DZ" smtClean="0"/>
              <a:t>2</a:t>
            </a:fld>
            <a:endParaRPr lang="fr-DZ"/>
          </a:p>
        </p:txBody>
      </p:sp>
    </p:spTree>
    <p:extLst>
      <p:ext uri="{BB962C8B-B14F-4D97-AF65-F5344CB8AC3E}">
        <p14:creationId xmlns:p14="http://schemas.microsoft.com/office/powerpoint/2010/main" val="434803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A14C92BF-C785-4AFA-9880-714E8E48943F}" type="slidenum">
              <a:rPr lang="fr-DZ" smtClean="0"/>
              <a:t>7</a:t>
            </a:fld>
            <a:endParaRPr lang="fr-DZ"/>
          </a:p>
        </p:txBody>
      </p:sp>
    </p:spTree>
    <p:extLst>
      <p:ext uri="{BB962C8B-B14F-4D97-AF65-F5344CB8AC3E}">
        <p14:creationId xmlns:p14="http://schemas.microsoft.com/office/powerpoint/2010/main" val="1398001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DZ" dirty="0"/>
          </a:p>
        </p:txBody>
      </p:sp>
      <p:sp>
        <p:nvSpPr>
          <p:cNvPr id="4" name="Slide Number Placeholder 3"/>
          <p:cNvSpPr>
            <a:spLocks noGrp="1"/>
          </p:cNvSpPr>
          <p:nvPr>
            <p:ph type="sldNum" sz="quarter" idx="5"/>
          </p:nvPr>
        </p:nvSpPr>
        <p:spPr/>
        <p:txBody>
          <a:bodyPr/>
          <a:lstStyle/>
          <a:p>
            <a:fld id="{A14C92BF-C785-4AFA-9880-714E8E48943F}" type="slidenum">
              <a:rPr lang="fr-DZ" smtClean="0"/>
              <a:t>8</a:t>
            </a:fld>
            <a:endParaRPr lang="fr-DZ"/>
          </a:p>
        </p:txBody>
      </p:sp>
    </p:spTree>
    <p:extLst>
      <p:ext uri="{BB962C8B-B14F-4D97-AF65-F5344CB8AC3E}">
        <p14:creationId xmlns:p14="http://schemas.microsoft.com/office/powerpoint/2010/main" val="190692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7626F-B101-499E-AD38-ECF20452BA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DZ"/>
          </a:p>
        </p:txBody>
      </p:sp>
      <p:sp>
        <p:nvSpPr>
          <p:cNvPr id="3" name="Subtitle 2">
            <a:extLst>
              <a:ext uri="{FF2B5EF4-FFF2-40B4-BE49-F238E27FC236}">
                <a16:creationId xmlns:a16="http://schemas.microsoft.com/office/drawing/2014/main" id="{5BFE8340-72AF-4AF1-B097-A3472AFEC5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DZ"/>
          </a:p>
        </p:txBody>
      </p:sp>
      <p:sp>
        <p:nvSpPr>
          <p:cNvPr id="4" name="Date Placeholder 3">
            <a:extLst>
              <a:ext uri="{FF2B5EF4-FFF2-40B4-BE49-F238E27FC236}">
                <a16:creationId xmlns:a16="http://schemas.microsoft.com/office/drawing/2014/main" id="{0D85D30F-7E4F-4F78-92BB-DE5D71C43E1A}"/>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872534F3-30BF-47D6-814E-FBBD3F8D22C8}"/>
              </a:ext>
            </a:extLst>
          </p:cNvPr>
          <p:cNvSpPr>
            <a:spLocks noGrp="1"/>
          </p:cNvSpPr>
          <p:nvPr>
            <p:ph type="ftr" sz="quarter" idx="11"/>
          </p:nvPr>
        </p:nvSpPr>
        <p:spPr/>
        <p:txBody>
          <a:bodyPr/>
          <a:lstStyle/>
          <a:p>
            <a:endParaRPr lang="fr-DZ"/>
          </a:p>
        </p:txBody>
      </p:sp>
      <p:sp>
        <p:nvSpPr>
          <p:cNvPr id="6" name="Slide Number Placeholder 5">
            <a:extLst>
              <a:ext uri="{FF2B5EF4-FFF2-40B4-BE49-F238E27FC236}">
                <a16:creationId xmlns:a16="http://schemas.microsoft.com/office/drawing/2014/main" id="{5032ED37-F469-451B-AA7F-9D8EFE955E1A}"/>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83713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356B4-E721-47D2-A377-F72649CD7A2A}"/>
              </a:ext>
            </a:extLst>
          </p:cNvPr>
          <p:cNvSpPr>
            <a:spLocks noGrp="1"/>
          </p:cNvSpPr>
          <p:nvPr>
            <p:ph type="title"/>
          </p:nvPr>
        </p:nvSpPr>
        <p:spPr/>
        <p:txBody>
          <a:bodyPr/>
          <a:lstStyle/>
          <a:p>
            <a:r>
              <a:rPr lang="en-US"/>
              <a:t>Click to edit Master title style</a:t>
            </a:r>
            <a:endParaRPr lang="fr-DZ"/>
          </a:p>
        </p:txBody>
      </p:sp>
      <p:sp>
        <p:nvSpPr>
          <p:cNvPr id="3" name="Vertical Text Placeholder 2">
            <a:extLst>
              <a:ext uri="{FF2B5EF4-FFF2-40B4-BE49-F238E27FC236}">
                <a16:creationId xmlns:a16="http://schemas.microsoft.com/office/drawing/2014/main" id="{2AF420D7-9CF4-40A7-9DB3-39397199BAA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Date Placeholder 3">
            <a:extLst>
              <a:ext uri="{FF2B5EF4-FFF2-40B4-BE49-F238E27FC236}">
                <a16:creationId xmlns:a16="http://schemas.microsoft.com/office/drawing/2014/main" id="{EAC71A77-0B13-46FE-932A-3CEF36E077B5}"/>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E15EA8AA-E45A-40FD-96C5-6DAEF7605AF8}"/>
              </a:ext>
            </a:extLst>
          </p:cNvPr>
          <p:cNvSpPr>
            <a:spLocks noGrp="1"/>
          </p:cNvSpPr>
          <p:nvPr>
            <p:ph type="ftr" sz="quarter" idx="11"/>
          </p:nvPr>
        </p:nvSpPr>
        <p:spPr/>
        <p:txBody>
          <a:bodyPr/>
          <a:lstStyle/>
          <a:p>
            <a:endParaRPr lang="fr-DZ"/>
          </a:p>
        </p:txBody>
      </p:sp>
      <p:sp>
        <p:nvSpPr>
          <p:cNvPr id="6" name="Slide Number Placeholder 5">
            <a:extLst>
              <a:ext uri="{FF2B5EF4-FFF2-40B4-BE49-F238E27FC236}">
                <a16:creationId xmlns:a16="http://schemas.microsoft.com/office/drawing/2014/main" id="{2B4E423B-4BAA-4A24-9B02-C648C48F626B}"/>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69888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49ABF9-9E53-400A-9693-0B93853B5B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DZ"/>
          </a:p>
        </p:txBody>
      </p:sp>
      <p:sp>
        <p:nvSpPr>
          <p:cNvPr id="3" name="Vertical Text Placeholder 2">
            <a:extLst>
              <a:ext uri="{FF2B5EF4-FFF2-40B4-BE49-F238E27FC236}">
                <a16:creationId xmlns:a16="http://schemas.microsoft.com/office/drawing/2014/main" id="{D107B6ED-F4E4-42F7-A314-03F59CE03ED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Date Placeholder 3">
            <a:extLst>
              <a:ext uri="{FF2B5EF4-FFF2-40B4-BE49-F238E27FC236}">
                <a16:creationId xmlns:a16="http://schemas.microsoft.com/office/drawing/2014/main" id="{FAD17C8D-F746-4169-92C1-7EE71360EFC8}"/>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161C4D3B-9B81-4352-9616-0C981FBBB46A}"/>
              </a:ext>
            </a:extLst>
          </p:cNvPr>
          <p:cNvSpPr>
            <a:spLocks noGrp="1"/>
          </p:cNvSpPr>
          <p:nvPr>
            <p:ph type="ftr" sz="quarter" idx="11"/>
          </p:nvPr>
        </p:nvSpPr>
        <p:spPr/>
        <p:txBody>
          <a:bodyPr/>
          <a:lstStyle/>
          <a:p>
            <a:endParaRPr lang="fr-DZ"/>
          </a:p>
        </p:txBody>
      </p:sp>
      <p:sp>
        <p:nvSpPr>
          <p:cNvPr id="6" name="Slide Number Placeholder 5">
            <a:extLst>
              <a:ext uri="{FF2B5EF4-FFF2-40B4-BE49-F238E27FC236}">
                <a16:creationId xmlns:a16="http://schemas.microsoft.com/office/drawing/2014/main" id="{91FF0B09-5E61-4B36-AB41-D1FA8BF7C58F}"/>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1870982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0221F-454E-4A94-90A4-A07951A172A5}"/>
              </a:ext>
            </a:extLst>
          </p:cNvPr>
          <p:cNvSpPr>
            <a:spLocks noGrp="1"/>
          </p:cNvSpPr>
          <p:nvPr>
            <p:ph type="title"/>
          </p:nvPr>
        </p:nvSpPr>
        <p:spPr/>
        <p:txBody>
          <a:bodyPr/>
          <a:lstStyle/>
          <a:p>
            <a:r>
              <a:rPr lang="en-US"/>
              <a:t>Click to edit Master title style</a:t>
            </a:r>
            <a:endParaRPr lang="fr-DZ"/>
          </a:p>
        </p:txBody>
      </p:sp>
      <p:sp>
        <p:nvSpPr>
          <p:cNvPr id="3" name="Content Placeholder 2">
            <a:extLst>
              <a:ext uri="{FF2B5EF4-FFF2-40B4-BE49-F238E27FC236}">
                <a16:creationId xmlns:a16="http://schemas.microsoft.com/office/drawing/2014/main" id="{FF8B5D31-026C-4F4D-A203-064571B84EF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Date Placeholder 3">
            <a:extLst>
              <a:ext uri="{FF2B5EF4-FFF2-40B4-BE49-F238E27FC236}">
                <a16:creationId xmlns:a16="http://schemas.microsoft.com/office/drawing/2014/main" id="{2058CED3-AEE2-4C70-8EA2-5A88BC617DB6}"/>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9641398C-9302-4BB2-95BB-67F145DDBD87}"/>
              </a:ext>
            </a:extLst>
          </p:cNvPr>
          <p:cNvSpPr>
            <a:spLocks noGrp="1"/>
          </p:cNvSpPr>
          <p:nvPr>
            <p:ph type="ftr" sz="quarter" idx="11"/>
          </p:nvPr>
        </p:nvSpPr>
        <p:spPr/>
        <p:txBody>
          <a:bodyPr/>
          <a:lstStyle/>
          <a:p>
            <a:endParaRPr lang="fr-DZ"/>
          </a:p>
        </p:txBody>
      </p:sp>
      <p:sp>
        <p:nvSpPr>
          <p:cNvPr id="6" name="Slide Number Placeholder 5">
            <a:extLst>
              <a:ext uri="{FF2B5EF4-FFF2-40B4-BE49-F238E27FC236}">
                <a16:creationId xmlns:a16="http://schemas.microsoft.com/office/drawing/2014/main" id="{BD16EFFC-0121-43C7-87A0-0A1099F8318F}"/>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1177890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D9E6D-4270-4042-834E-288633C93A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DZ"/>
          </a:p>
        </p:txBody>
      </p:sp>
      <p:sp>
        <p:nvSpPr>
          <p:cNvPr id="3" name="Text Placeholder 2">
            <a:extLst>
              <a:ext uri="{FF2B5EF4-FFF2-40B4-BE49-F238E27FC236}">
                <a16:creationId xmlns:a16="http://schemas.microsoft.com/office/drawing/2014/main" id="{38BEF9EF-21CF-4039-ADA9-12D0883BF2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EF779A5-FD3D-4BB9-AE59-AC9C3A9609B4}"/>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FD8A1413-44A6-4E49-9B63-BBCF601CA958}"/>
              </a:ext>
            </a:extLst>
          </p:cNvPr>
          <p:cNvSpPr>
            <a:spLocks noGrp="1"/>
          </p:cNvSpPr>
          <p:nvPr>
            <p:ph type="ftr" sz="quarter" idx="11"/>
          </p:nvPr>
        </p:nvSpPr>
        <p:spPr/>
        <p:txBody>
          <a:bodyPr/>
          <a:lstStyle/>
          <a:p>
            <a:endParaRPr lang="fr-DZ"/>
          </a:p>
        </p:txBody>
      </p:sp>
      <p:sp>
        <p:nvSpPr>
          <p:cNvPr id="6" name="Slide Number Placeholder 5">
            <a:extLst>
              <a:ext uri="{FF2B5EF4-FFF2-40B4-BE49-F238E27FC236}">
                <a16:creationId xmlns:a16="http://schemas.microsoft.com/office/drawing/2014/main" id="{8EC35D19-5D9E-4416-8950-5754DC48358F}"/>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4118282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1C2DE-DA53-4867-BDE6-0474CC0C8CB5}"/>
              </a:ext>
            </a:extLst>
          </p:cNvPr>
          <p:cNvSpPr>
            <a:spLocks noGrp="1"/>
          </p:cNvSpPr>
          <p:nvPr>
            <p:ph type="title"/>
          </p:nvPr>
        </p:nvSpPr>
        <p:spPr/>
        <p:txBody>
          <a:bodyPr/>
          <a:lstStyle/>
          <a:p>
            <a:r>
              <a:rPr lang="en-US"/>
              <a:t>Click to edit Master title style</a:t>
            </a:r>
            <a:endParaRPr lang="fr-DZ"/>
          </a:p>
        </p:txBody>
      </p:sp>
      <p:sp>
        <p:nvSpPr>
          <p:cNvPr id="3" name="Content Placeholder 2">
            <a:extLst>
              <a:ext uri="{FF2B5EF4-FFF2-40B4-BE49-F238E27FC236}">
                <a16:creationId xmlns:a16="http://schemas.microsoft.com/office/drawing/2014/main" id="{53B0E304-6B32-4505-9B2D-51F256FC90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Content Placeholder 3">
            <a:extLst>
              <a:ext uri="{FF2B5EF4-FFF2-40B4-BE49-F238E27FC236}">
                <a16:creationId xmlns:a16="http://schemas.microsoft.com/office/drawing/2014/main" id="{B74F38A7-B4CC-4D9B-8FBC-479B16EC433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5" name="Date Placeholder 4">
            <a:extLst>
              <a:ext uri="{FF2B5EF4-FFF2-40B4-BE49-F238E27FC236}">
                <a16:creationId xmlns:a16="http://schemas.microsoft.com/office/drawing/2014/main" id="{011813EA-316F-433E-BF8A-70FE96434689}"/>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6" name="Footer Placeholder 5">
            <a:extLst>
              <a:ext uri="{FF2B5EF4-FFF2-40B4-BE49-F238E27FC236}">
                <a16:creationId xmlns:a16="http://schemas.microsoft.com/office/drawing/2014/main" id="{EACA37BE-4E0F-4CD5-936D-D4773F827271}"/>
              </a:ext>
            </a:extLst>
          </p:cNvPr>
          <p:cNvSpPr>
            <a:spLocks noGrp="1"/>
          </p:cNvSpPr>
          <p:nvPr>
            <p:ph type="ftr" sz="quarter" idx="11"/>
          </p:nvPr>
        </p:nvSpPr>
        <p:spPr/>
        <p:txBody>
          <a:bodyPr/>
          <a:lstStyle/>
          <a:p>
            <a:endParaRPr lang="fr-DZ"/>
          </a:p>
        </p:txBody>
      </p:sp>
      <p:sp>
        <p:nvSpPr>
          <p:cNvPr id="7" name="Slide Number Placeholder 6">
            <a:extLst>
              <a:ext uri="{FF2B5EF4-FFF2-40B4-BE49-F238E27FC236}">
                <a16:creationId xmlns:a16="http://schemas.microsoft.com/office/drawing/2014/main" id="{6466E07E-1A7D-4929-864F-88AAFB1D64BF}"/>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355736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EEF6E-FDC7-4E4A-9B07-E5CE219F786E}"/>
              </a:ext>
            </a:extLst>
          </p:cNvPr>
          <p:cNvSpPr>
            <a:spLocks noGrp="1"/>
          </p:cNvSpPr>
          <p:nvPr>
            <p:ph type="title"/>
          </p:nvPr>
        </p:nvSpPr>
        <p:spPr>
          <a:xfrm>
            <a:off x="839788" y="365125"/>
            <a:ext cx="10515600" cy="1325563"/>
          </a:xfrm>
        </p:spPr>
        <p:txBody>
          <a:bodyPr/>
          <a:lstStyle/>
          <a:p>
            <a:r>
              <a:rPr lang="en-US"/>
              <a:t>Click to edit Master title style</a:t>
            </a:r>
            <a:endParaRPr lang="fr-DZ"/>
          </a:p>
        </p:txBody>
      </p:sp>
      <p:sp>
        <p:nvSpPr>
          <p:cNvPr id="3" name="Text Placeholder 2">
            <a:extLst>
              <a:ext uri="{FF2B5EF4-FFF2-40B4-BE49-F238E27FC236}">
                <a16:creationId xmlns:a16="http://schemas.microsoft.com/office/drawing/2014/main" id="{0FB18ACF-7F8E-498B-B17C-7D9B7747DC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D9558F2-6930-4BC3-979D-C3037F62450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5" name="Text Placeholder 4">
            <a:extLst>
              <a:ext uri="{FF2B5EF4-FFF2-40B4-BE49-F238E27FC236}">
                <a16:creationId xmlns:a16="http://schemas.microsoft.com/office/drawing/2014/main" id="{698D00CC-EC94-49FB-9158-15B373730F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B9270DE-C796-4D99-AF56-C02DF3C9E64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7" name="Date Placeholder 6">
            <a:extLst>
              <a:ext uri="{FF2B5EF4-FFF2-40B4-BE49-F238E27FC236}">
                <a16:creationId xmlns:a16="http://schemas.microsoft.com/office/drawing/2014/main" id="{0936D307-4947-4EB9-A705-A12984ADECF3}"/>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8" name="Footer Placeholder 7">
            <a:extLst>
              <a:ext uri="{FF2B5EF4-FFF2-40B4-BE49-F238E27FC236}">
                <a16:creationId xmlns:a16="http://schemas.microsoft.com/office/drawing/2014/main" id="{1D70E155-3F47-4070-A12F-2BC33A5E8C4B}"/>
              </a:ext>
            </a:extLst>
          </p:cNvPr>
          <p:cNvSpPr>
            <a:spLocks noGrp="1"/>
          </p:cNvSpPr>
          <p:nvPr>
            <p:ph type="ftr" sz="quarter" idx="11"/>
          </p:nvPr>
        </p:nvSpPr>
        <p:spPr/>
        <p:txBody>
          <a:bodyPr/>
          <a:lstStyle/>
          <a:p>
            <a:endParaRPr lang="fr-DZ"/>
          </a:p>
        </p:txBody>
      </p:sp>
      <p:sp>
        <p:nvSpPr>
          <p:cNvPr id="9" name="Slide Number Placeholder 8">
            <a:extLst>
              <a:ext uri="{FF2B5EF4-FFF2-40B4-BE49-F238E27FC236}">
                <a16:creationId xmlns:a16="http://schemas.microsoft.com/office/drawing/2014/main" id="{B7A1B3CA-7106-4060-A921-5A2D7315C537}"/>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324018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3DDA4-296D-4CD3-B3AB-CA440E61AAB2}"/>
              </a:ext>
            </a:extLst>
          </p:cNvPr>
          <p:cNvSpPr>
            <a:spLocks noGrp="1"/>
          </p:cNvSpPr>
          <p:nvPr>
            <p:ph type="title"/>
          </p:nvPr>
        </p:nvSpPr>
        <p:spPr/>
        <p:txBody>
          <a:bodyPr/>
          <a:lstStyle/>
          <a:p>
            <a:r>
              <a:rPr lang="en-US"/>
              <a:t>Click to edit Master title style</a:t>
            </a:r>
            <a:endParaRPr lang="fr-DZ"/>
          </a:p>
        </p:txBody>
      </p:sp>
      <p:sp>
        <p:nvSpPr>
          <p:cNvPr id="3" name="Date Placeholder 2">
            <a:extLst>
              <a:ext uri="{FF2B5EF4-FFF2-40B4-BE49-F238E27FC236}">
                <a16:creationId xmlns:a16="http://schemas.microsoft.com/office/drawing/2014/main" id="{8AF1CEB2-1847-4453-8B2B-D7CD5C5AB98E}"/>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4" name="Footer Placeholder 3">
            <a:extLst>
              <a:ext uri="{FF2B5EF4-FFF2-40B4-BE49-F238E27FC236}">
                <a16:creationId xmlns:a16="http://schemas.microsoft.com/office/drawing/2014/main" id="{D82E7EDB-C027-403F-ADD9-453483985C80}"/>
              </a:ext>
            </a:extLst>
          </p:cNvPr>
          <p:cNvSpPr>
            <a:spLocks noGrp="1"/>
          </p:cNvSpPr>
          <p:nvPr>
            <p:ph type="ftr" sz="quarter" idx="11"/>
          </p:nvPr>
        </p:nvSpPr>
        <p:spPr/>
        <p:txBody>
          <a:bodyPr/>
          <a:lstStyle/>
          <a:p>
            <a:endParaRPr lang="fr-DZ"/>
          </a:p>
        </p:txBody>
      </p:sp>
      <p:sp>
        <p:nvSpPr>
          <p:cNvPr id="5" name="Slide Number Placeholder 4">
            <a:extLst>
              <a:ext uri="{FF2B5EF4-FFF2-40B4-BE49-F238E27FC236}">
                <a16:creationId xmlns:a16="http://schemas.microsoft.com/office/drawing/2014/main" id="{B4688386-7555-40DD-8586-0EB779EB8A65}"/>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350879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229AA5-00C3-4CE4-8F7A-555BE0F5ECA8}"/>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3" name="Footer Placeholder 2">
            <a:extLst>
              <a:ext uri="{FF2B5EF4-FFF2-40B4-BE49-F238E27FC236}">
                <a16:creationId xmlns:a16="http://schemas.microsoft.com/office/drawing/2014/main" id="{922CEE92-3DD5-4C9A-A986-5CCDF75B0D65}"/>
              </a:ext>
            </a:extLst>
          </p:cNvPr>
          <p:cNvSpPr>
            <a:spLocks noGrp="1"/>
          </p:cNvSpPr>
          <p:nvPr>
            <p:ph type="ftr" sz="quarter" idx="11"/>
          </p:nvPr>
        </p:nvSpPr>
        <p:spPr/>
        <p:txBody>
          <a:bodyPr/>
          <a:lstStyle/>
          <a:p>
            <a:endParaRPr lang="fr-DZ"/>
          </a:p>
        </p:txBody>
      </p:sp>
      <p:sp>
        <p:nvSpPr>
          <p:cNvPr id="4" name="Slide Number Placeholder 3">
            <a:extLst>
              <a:ext uri="{FF2B5EF4-FFF2-40B4-BE49-F238E27FC236}">
                <a16:creationId xmlns:a16="http://schemas.microsoft.com/office/drawing/2014/main" id="{3EA4E5A3-A510-46D0-AB08-A77F8DBF5AE6}"/>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2350679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A3DF4-8427-4484-9931-9EF125605F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DZ"/>
          </a:p>
        </p:txBody>
      </p:sp>
      <p:sp>
        <p:nvSpPr>
          <p:cNvPr id="3" name="Content Placeholder 2">
            <a:extLst>
              <a:ext uri="{FF2B5EF4-FFF2-40B4-BE49-F238E27FC236}">
                <a16:creationId xmlns:a16="http://schemas.microsoft.com/office/drawing/2014/main" id="{8AEB063D-7E63-4AB2-80D9-99D22895A6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Text Placeholder 3">
            <a:extLst>
              <a:ext uri="{FF2B5EF4-FFF2-40B4-BE49-F238E27FC236}">
                <a16:creationId xmlns:a16="http://schemas.microsoft.com/office/drawing/2014/main" id="{DE7CCA24-E229-473B-A569-4A5E36A861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2165FA-1661-4DD8-8CAB-8C249BD9C923}"/>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6" name="Footer Placeholder 5">
            <a:extLst>
              <a:ext uri="{FF2B5EF4-FFF2-40B4-BE49-F238E27FC236}">
                <a16:creationId xmlns:a16="http://schemas.microsoft.com/office/drawing/2014/main" id="{C712B2C7-C523-4D07-8A8F-2EBE9CB7F913}"/>
              </a:ext>
            </a:extLst>
          </p:cNvPr>
          <p:cNvSpPr>
            <a:spLocks noGrp="1"/>
          </p:cNvSpPr>
          <p:nvPr>
            <p:ph type="ftr" sz="quarter" idx="11"/>
          </p:nvPr>
        </p:nvSpPr>
        <p:spPr/>
        <p:txBody>
          <a:bodyPr/>
          <a:lstStyle/>
          <a:p>
            <a:endParaRPr lang="fr-DZ"/>
          </a:p>
        </p:txBody>
      </p:sp>
      <p:sp>
        <p:nvSpPr>
          <p:cNvPr id="7" name="Slide Number Placeholder 6">
            <a:extLst>
              <a:ext uri="{FF2B5EF4-FFF2-40B4-BE49-F238E27FC236}">
                <a16:creationId xmlns:a16="http://schemas.microsoft.com/office/drawing/2014/main" id="{399E8276-7B10-4C78-84B3-3826C88C3685}"/>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2869156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B444-69BA-4F47-9848-ABCCFA2CBB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DZ"/>
          </a:p>
        </p:txBody>
      </p:sp>
      <p:sp>
        <p:nvSpPr>
          <p:cNvPr id="3" name="Picture Placeholder 2">
            <a:extLst>
              <a:ext uri="{FF2B5EF4-FFF2-40B4-BE49-F238E27FC236}">
                <a16:creationId xmlns:a16="http://schemas.microsoft.com/office/drawing/2014/main" id="{A0423DF5-1B37-4575-988E-D5936411CB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DZ"/>
          </a:p>
        </p:txBody>
      </p:sp>
      <p:sp>
        <p:nvSpPr>
          <p:cNvPr id="4" name="Text Placeholder 3">
            <a:extLst>
              <a:ext uri="{FF2B5EF4-FFF2-40B4-BE49-F238E27FC236}">
                <a16:creationId xmlns:a16="http://schemas.microsoft.com/office/drawing/2014/main" id="{AC5F854B-FCCE-4E39-BDEA-C202A565F6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844BCDB-37D2-4B12-B47A-4C4720E7687D}"/>
              </a:ext>
            </a:extLst>
          </p:cNvPr>
          <p:cNvSpPr>
            <a:spLocks noGrp="1"/>
          </p:cNvSpPr>
          <p:nvPr>
            <p:ph type="dt" sz="half" idx="10"/>
          </p:nvPr>
        </p:nvSpPr>
        <p:spPr/>
        <p:txBody>
          <a:bodyPr/>
          <a:lstStyle/>
          <a:p>
            <a:fld id="{398E2709-7606-454C-9D1C-74A7CE51A6E8}" type="datetimeFigureOut">
              <a:rPr lang="fr-DZ" smtClean="0"/>
              <a:t>28/12/2025</a:t>
            </a:fld>
            <a:endParaRPr lang="fr-DZ"/>
          </a:p>
        </p:txBody>
      </p:sp>
      <p:sp>
        <p:nvSpPr>
          <p:cNvPr id="6" name="Footer Placeholder 5">
            <a:extLst>
              <a:ext uri="{FF2B5EF4-FFF2-40B4-BE49-F238E27FC236}">
                <a16:creationId xmlns:a16="http://schemas.microsoft.com/office/drawing/2014/main" id="{AF2DF067-0862-4293-ACD3-62FC848E0415}"/>
              </a:ext>
            </a:extLst>
          </p:cNvPr>
          <p:cNvSpPr>
            <a:spLocks noGrp="1"/>
          </p:cNvSpPr>
          <p:nvPr>
            <p:ph type="ftr" sz="quarter" idx="11"/>
          </p:nvPr>
        </p:nvSpPr>
        <p:spPr/>
        <p:txBody>
          <a:bodyPr/>
          <a:lstStyle/>
          <a:p>
            <a:endParaRPr lang="fr-DZ"/>
          </a:p>
        </p:txBody>
      </p:sp>
      <p:sp>
        <p:nvSpPr>
          <p:cNvPr id="7" name="Slide Number Placeholder 6">
            <a:extLst>
              <a:ext uri="{FF2B5EF4-FFF2-40B4-BE49-F238E27FC236}">
                <a16:creationId xmlns:a16="http://schemas.microsoft.com/office/drawing/2014/main" id="{F7CD2602-969E-4566-A068-94FDA3306484}"/>
              </a:ext>
            </a:extLst>
          </p:cNvPr>
          <p:cNvSpPr>
            <a:spLocks noGrp="1"/>
          </p:cNvSpPr>
          <p:nvPr>
            <p:ph type="sldNum" sz="quarter" idx="12"/>
          </p:nvPr>
        </p:nvSpPr>
        <p:spPr/>
        <p:txBody>
          <a:bodyPr/>
          <a:lstStyle/>
          <a:p>
            <a:fld id="{F9AD7375-B91E-4D81-8D40-9F31F4932705}" type="slidenum">
              <a:rPr lang="fr-DZ" smtClean="0"/>
              <a:t>‹#›</a:t>
            </a:fld>
            <a:endParaRPr lang="fr-DZ"/>
          </a:p>
        </p:txBody>
      </p:sp>
    </p:spTree>
    <p:extLst>
      <p:ext uri="{BB962C8B-B14F-4D97-AF65-F5344CB8AC3E}">
        <p14:creationId xmlns:p14="http://schemas.microsoft.com/office/powerpoint/2010/main" val="41194098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A73C0A-4B0E-493B-BF21-A0417C47D14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DZ"/>
          </a:p>
        </p:txBody>
      </p:sp>
      <p:sp>
        <p:nvSpPr>
          <p:cNvPr id="3" name="Text Placeholder 2">
            <a:extLst>
              <a:ext uri="{FF2B5EF4-FFF2-40B4-BE49-F238E27FC236}">
                <a16:creationId xmlns:a16="http://schemas.microsoft.com/office/drawing/2014/main" id="{351CF7C0-B7F1-4AF7-BCCE-44E58C5C0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DZ"/>
          </a:p>
        </p:txBody>
      </p:sp>
      <p:sp>
        <p:nvSpPr>
          <p:cNvPr id="4" name="Date Placeholder 3">
            <a:extLst>
              <a:ext uri="{FF2B5EF4-FFF2-40B4-BE49-F238E27FC236}">
                <a16:creationId xmlns:a16="http://schemas.microsoft.com/office/drawing/2014/main" id="{B764484E-1AB3-4116-A288-1B187284C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8E2709-7606-454C-9D1C-74A7CE51A6E8}" type="datetimeFigureOut">
              <a:rPr lang="fr-DZ" smtClean="0"/>
              <a:t>28/12/2025</a:t>
            </a:fld>
            <a:endParaRPr lang="fr-DZ"/>
          </a:p>
        </p:txBody>
      </p:sp>
      <p:sp>
        <p:nvSpPr>
          <p:cNvPr id="5" name="Footer Placeholder 4">
            <a:extLst>
              <a:ext uri="{FF2B5EF4-FFF2-40B4-BE49-F238E27FC236}">
                <a16:creationId xmlns:a16="http://schemas.microsoft.com/office/drawing/2014/main" id="{8F375CEA-07CA-44E3-9F14-58C2CC83BE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DZ"/>
          </a:p>
        </p:txBody>
      </p:sp>
      <p:sp>
        <p:nvSpPr>
          <p:cNvPr id="6" name="Slide Number Placeholder 5">
            <a:extLst>
              <a:ext uri="{FF2B5EF4-FFF2-40B4-BE49-F238E27FC236}">
                <a16:creationId xmlns:a16="http://schemas.microsoft.com/office/drawing/2014/main" id="{8268D031-03AD-4A0C-B4E0-014A34BCC7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D7375-B91E-4D81-8D40-9F31F4932705}" type="slidenum">
              <a:rPr lang="fr-DZ" smtClean="0"/>
              <a:t>‹#›</a:t>
            </a:fld>
            <a:endParaRPr lang="fr-DZ"/>
          </a:p>
        </p:txBody>
      </p:sp>
    </p:spTree>
    <p:extLst>
      <p:ext uri="{BB962C8B-B14F-4D97-AF65-F5344CB8AC3E}">
        <p14:creationId xmlns:p14="http://schemas.microsoft.com/office/powerpoint/2010/main" val="35621043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customXml" Target="../ink/ink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A35921-70F9-4674-B37C-7A0D22CC4A45}"/>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1"/>
            <a:ext cx="12192000" cy="6857999"/>
          </a:xfrm>
          <a:prstGeom prst="rect">
            <a:avLst/>
          </a:prstGeom>
        </p:spPr>
      </p:pic>
      <p:sp>
        <p:nvSpPr>
          <p:cNvPr id="7" name="Rectangle 6">
            <a:extLst>
              <a:ext uri="{FF2B5EF4-FFF2-40B4-BE49-F238E27FC236}">
                <a16:creationId xmlns:a16="http://schemas.microsoft.com/office/drawing/2014/main" id="{2ABD25DA-F2C1-4A40-A822-6B570B6439F0}"/>
              </a:ext>
            </a:extLst>
          </p:cNvPr>
          <p:cNvSpPr/>
          <p:nvPr/>
        </p:nvSpPr>
        <p:spPr>
          <a:xfrm>
            <a:off x="1448790" y="1747333"/>
            <a:ext cx="9093366" cy="1754326"/>
          </a:xfrm>
          <a:prstGeom prst="rect">
            <a:avLst/>
          </a:prstGeom>
        </p:spPr>
        <p:txBody>
          <a:bodyPr wrap="square">
            <a:spAutoFit/>
          </a:bodyPr>
          <a:lstStyle/>
          <a:p>
            <a:pPr algn="ctr"/>
            <a:r>
              <a:rPr lang="fr-FR" dirty="0"/>
              <a:t>(</a:t>
            </a:r>
            <a:r>
              <a:rPr lang="fr-FR" sz="5400" b="1" i="1" dirty="0">
                <a:solidFill>
                  <a:schemeClr val="bg1"/>
                </a:solidFill>
                <a:latin typeface="Agency FB" panose="020B0503020202020204" pitchFamily="34" charset="0"/>
              </a:rPr>
              <a:t>Information and Communication Technologies</a:t>
            </a:r>
            <a:r>
              <a:rPr lang="fr-FR" dirty="0"/>
              <a:t>)</a:t>
            </a:r>
            <a:endParaRPr lang="fr-DZ" dirty="0"/>
          </a:p>
        </p:txBody>
      </p:sp>
      <p:sp>
        <p:nvSpPr>
          <p:cNvPr id="9" name="Rectangle 8">
            <a:extLst>
              <a:ext uri="{FF2B5EF4-FFF2-40B4-BE49-F238E27FC236}">
                <a16:creationId xmlns:a16="http://schemas.microsoft.com/office/drawing/2014/main" id="{8B12D4DE-1E9B-4636-8D4B-6B21011F49D2}"/>
              </a:ext>
            </a:extLst>
          </p:cNvPr>
          <p:cNvSpPr/>
          <p:nvPr/>
        </p:nvSpPr>
        <p:spPr>
          <a:xfrm>
            <a:off x="3574475" y="3664723"/>
            <a:ext cx="6032664" cy="461665"/>
          </a:xfrm>
          <a:prstGeom prst="rect">
            <a:avLst/>
          </a:prstGeom>
        </p:spPr>
        <p:txBody>
          <a:bodyPr wrap="square">
            <a:spAutoFit/>
          </a:bodyPr>
          <a:lstStyle/>
          <a:p>
            <a:r>
              <a:rPr lang="en-US" sz="2400" i="1" dirty="0">
                <a:solidFill>
                  <a:srgbClr val="55A1E3"/>
                </a:solidFill>
                <a:latin typeface="Agency FB" panose="020B0503020202020204" pitchFamily="34" charset="0"/>
              </a:rPr>
              <a:t>Final project about TIC tools and technologies</a:t>
            </a:r>
            <a:endParaRPr lang="fr-DZ" sz="2400" i="1" dirty="0">
              <a:solidFill>
                <a:srgbClr val="55A1E3"/>
              </a:solidFill>
              <a:latin typeface="Agency FB" panose="020B0503020202020204" pitchFamily="34" charset="0"/>
            </a:endParaRPr>
          </a:p>
        </p:txBody>
      </p:sp>
      <p:sp>
        <p:nvSpPr>
          <p:cNvPr id="10" name="Rectangle 9">
            <a:extLst>
              <a:ext uri="{FF2B5EF4-FFF2-40B4-BE49-F238E27FC236}">
                <a16:creationId xmlns:a16="http://schemas.microsoft.com/office/drawing/2014/main" id="{69005B62-2C0F-4072-B1C3-5FD0154C4538}"/>
              </a:ext>
            </a:extLst>
          </p:cNvPr>
          <p:cNvSpPr/>
          <p:nvPr/>
        </p:nvSpPr>
        <p:spPr>
          <a:xfrm>
            <a:off x="3075709" y="4750131"/>
            <a:ext cx="6032665" cy="2107868"/>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12" name="Rectangle 11">
            <a:extLst>
              <a:ext uri="{FF2B5EF4-FFF2-40B4-BE49-F238E27FC236}">
                <a16:creationId xmlns:a16="http://schemas.microsoft.com/office/drawing/2014/main" id="{2A254EB5-4E5F-4945-A3DB-573009EA2722}"/>
              </a:ext>
            </a:extLst>
          </p:cNvPr>
          <p:cNvSpPr/>
          <p:nvPr/>
        </p:nvSpPr>
        <p:spPr>
          <a:xfrm flipH="1">
            <a:off x="3194462" y="4913195"/>
            <a:ext cx="5913910" cy="1661993"/>
          </a:xfrm>
          <a:prstGeom prst="rect">
            <a:avLst/>
          </a:prstGeom>
        </p:spPr>
        <p:txBody>
          <a:bodyPr wrap="square">
            <a:spAutoFit/>
          </a:bodyPr>
          <a:lstStyle/>
          <a:p>
            <a:r>
              <a:rPr lang="en-US" sz="1600" b="1" dirty="0">
                <a:solidFill>
                  <a:srgbClr val="FFFFFF"/>
                </a:solidFill>
                <a:latin typeface="Arial" panose="020B0604020202020204" pitchFamily="34" charset="0"/>
              </a:rPr>
              <a:t>University of Science and Technology </a:t>
            </a:r>
            <a:r>
              <a:rPr lang="en-US" sz="1600" b="1" dirty="0" err="1">
                <a:solidFill>
                  <a:srgbClr val="FFFFFF"/>
                </a:solidFill>
                <a:latin typeface="Arial" panose="020B0604020202020204" pitchFamily="34" charset="0"/>
              </a:rPr>
              <a:t>Houari</a:t>
            </a:r>
            <a:r>
              <a:rPr lang="en-US" sz="1600" b="1" dirty="0">
                <a:solidFill>
                  <a:srgbClr val="FFFFFF"/>
                </a:solidFill>
                <a:latin typeface="Arial" panose="020B0604020202020204" pitchFamily="34" charset="0"/>
              </a:rPr>
              <a:t> Boumediene</a:t>
            </a:r>
          </a:p>
          <a:p>
            <a:pPr algn="ctr"/>
            <a:r>
              <a:rPr lang="en-US" sz="1600" b="1" dirty="0">
                <a:solidFill>
                  <a:srgbClr val="FFFFFF"/>
                </a:solidFill>
                <a:latin typeface="Arial" panose="020B0604020202020204" pitchFamily="34" charset="0"/>
              </a:rPr>
              <a:t>Faculty of Computer Science</a:t>
            </a:r>
          </a:p>
          <a:p>
            <a:pPr algn="ctr"/>
            <a:endParaRPr lang="en-US" sz="1600" dirty="0">
              <a:solidFill>
                <a:srgbClr val="FFFFFF"/>
              </a:solidFill>
              <a:latin typeface="Arial" panose="020B0604020202020204" pitchFamily="34" charset="0"/>
            </a:endParaRPr>
          </a:p>
          <a:p>
            <a:r>
              <a:rPr lang="en-US" b="1" dirty="0">
                <a:solidFill>
                  <a:srgbClr val="FFFFFF"/>
                </a:solidFill>
                <a:latin typeface="Arial" panose="020B0604020202020204" pitchFamily="34" charset="0"/>
              </a:rPr>
              <a:t>Prepared by: </a:t>
            </a:r>
            <a:r>
              <a:rPr lang="en-US" dirty="0">
                <a:solidFill>
                  <a:srgbClr val="FFFFFF"/>
                </a:solidFill>
                <a:latin typeface="Arial" panose="020B0604020202020204" pitchFamily="34" charset="0"/>
              </a:rPr>
              <a:t>Mehis Alae Khadidja</a:t>
            </a:r>
          </a:p>
          <a:p>
            <a:r>
              <a:rPr lang="en-US" b="1" dirty="0">
                <a:solidFill>
                  <a:srgbClr val="FFFFFF"/>
                </a:solidFill>
                <a:latin typeface="Arial" panose="020B0604020202020204" pitchFamily="34" charset="0"/>
              </a:rPr>
              <a:t>Groupe ID: </a:t>
            </a:r>
            <a:r>
              <a:rPr lang="en-US" dirty="0">
                <a:solidFill>
                  <a:srgbClr val="FFFFFF"/>
                </a:solidFill>
                <a:latin typeface="Arial" panose="020B0604020202020204" pitchFamily="34" charset="0"/>
              </a:rPr>
              <a:t>ID7</a:t>
            </a:r>
          </a:p>
          <a:p>
            <a:r>
              <a:rPr lang="en-US" b="1" dirty="0">
                <a:solidFill>
                  <a:srgbClr val="FFFFFF"/>
                </a:solidFill>
                <a:latin typeface="Arial" panose="020B0604020202020204" pitchFamily="34" charset="0"/>
              </a:rPr>
              <a:t>Academic Year: </a:t>
            </a:r>
            <a:r>
              <a:rPr lang="en-US" dirty="0">
                <a:solidFill>
                  <a:srgbClr val="FFFFFF"/>
                </a:solidFill>
                <a:latin typeface="Arial" panose="020B0604020202020204" pitchFamily="34" charset="0"/>
              </a:rPr>
              <a:t>2025-2026</a:t>
            </a:r>
          </a:p>
        </p:txBody>
      </p:sp>
    </p:spTree>
    <p:extLst>
      <p:ext uri="{BB962C8B-B14F-4D97-AF65-F5344CB8AC3E}">
        <p14:creationId xmlns:p14="http://schemas.microsoft.com/office/powerpoint/2010/main" val="808277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2416-ABF6-4A90-9A6E-7F7FD5FC92A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E558DA7-C55A-4B17-BC7A-301161C542BD}"/>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pic>
        <p:nvPicPr>
          <p:cNvPr id="5" name="Picture 4">
            <a:extLst>
              <a:ext uri="{FF2B5EF4-FFF2-40B4-BE49-F238E27FC236}">
                <a16:creationId xmlns:a16="http://schemas.microsoft.com/office/drawing/2014/main" id="{3DB4F2BE-E712-4ABC-9B27-C78FBE7FD195}"/>
              </a:ext>
            </a:extLst>
          </p:cNvPr>
          <p:cNvPicPr>
            <a:picLocks noChangeAspect="1"/>
          </p:cNvPicPr>
          <p:nvPr/>
        </p:nvPicPr>
        <p:blipFill>
          <a:blip r:embed="rId3"/>
          <a:stretch>
            <a:fillRect/>
          </a:stretch>
        </p:blipFill>
        <p:spPr>
          <a:xfrm>
            <a:off x="7084068" y="-1765005"/>
            <a:ext cx="8316179" cy="6858000"/>
          </a:xfrm>
          <a:prstGeom prst="rect">
            <a:avLst/>
          </a:prstGeom>
        </p:spPr>
      </p:pic>
      <p:sp>
        <p:nvSpPr>
          <p:cNvPr id="6" name="Rectangle 5">
            <a:extLst>
              <a:ext uri="{FF2B5EF4-FFF2-40B4-BE49-F238E27FC236}">
                <a16:creationId xmlns:a16="http://schemas.microsoft.com/office/drawing/2014/main" id="{47337432-5923-4FEC-A3E3-1BF0312E0AB2}"/>
              </a:ext>
            </a:extLst>
          </p:cNvPr>
          <p:cNvSpPr/>
          <p:nvPr/>
        </p:nvSpPr>
        <p:spPr>
          <a:xfrm>
            <a:off x="297712" y="812569"/>
            <a:ext cx="5358809" cy="707886"/>
          </a:xfrm>
          <a:prstGeom prst="rect">
            <a:avLst/>
          </a:prstGeom>
          <a:noFill/>
        </p:spPr>
        <p:txBody>
          <a:bodyPr wrap="square" lIns="91440" tIns="45720" rIns="91440" bIns="45720">
            <a:spAutoFit/>
          </a:bodyPr>
          <a:lstStyle/>
          <a:p>
            <a:pPr algn="ctr"/>
            <a:r>
              <a:rPr lang="en-US" sz="4000" b="0"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Microsoft Tools</a:t>
            </a:r>
          </a:p>
        </p:txBody>
      </p:sp>
      <p:sp>
        <p:nvSpPr>
          <p:cNvPr id="8" name="Rectangle 7">
            <a:extLst>
              <a:ext uri="{FF2B5EF4-FFF2-40B4-BE49-F238E27FC236}">
                <a16:creationId xmlns:a16="http://schemas.microsoft.com/office/drawing/2014/main" id="{CFCE8A84-0873-45F6-B633-A3D7A1BDAF8D}"/>
              </a:ext>
            </a:extLst>
          </p:cNvPr>
          <p:cNvSpPr/>
          <p:nvPr/>
        </p:nvSpPr>
        <p:spPr>
          <a:xfrm>
            <a:off x="744279" y="2190296"/>
            <a:ext cx="7145079" cy="2862322"/>
          </a:xfrm>
          <a:prstGeom prst="rect">
            <a:avLst/>
          </a:prstGeom>
        </p:spPr>
        <p:txBody>
          <a:bodyPr wrap="square">
            <a:spAutoFit/>
          </a:bodyPr>
          <a:lstStyle/>
          <a:p>
            <a:r>
              <a:rPr lang="en-US" dirty="0">
                <a:solidFill>
                  <a:srgbClr val="0D3967"/>
                </a:solidFill>
                <a:latin typeface="Arial Black" panose="020B0A04020102020204" pitchFamily="34" charset="0"/>
              </a:rPr>
              <a:t>Microsoft Tools Microsoft Tools are a collection of software applications developed by Microsoft. They are an essential part of Information and Communication Technologies (TIC) because they help users create, process, manage, and share information efficiently. These tools are widely used in education, business, and organizations, as they support professional communication, data management, and digital content creation. Microsoft tools are known for their reliability and ease of use.</a:t>
            </a:r>
            <a:endParaRPr lang="fr-DZ"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3180210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2416-ABF6-4A90-9A6E-7F7FD5FC92A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E558DA7-C55A-4B17-BC7A-301161C542BD}"/>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2" name="Rectangle: Rounded Corners 1">
            <a:extLst>
              <a:ext uri="{FF2B5EF4-FFF2-40B4-BE49-F238E27FC236}">
                <a16:creationId xmlns:a16="http://schemas.microsoft.com/office/drawing/2014/main" id="{B8A54419-4DF9-4D27-B0D9-F7574F213530}"/>
              </a:ext>
            </a:extLst>
          </p:cNvPr>
          <p:cNvSpPr/>
          <p:nvPr/>
        </p:nvSpPr>
        <p:spPr>
          <a:xfrm>
            <a:off x="3416595" y="326067"/>
            <a:ext cx="5358810" cy="893135"/>
          </a:xfrm>
          <a:prstGeom prst="roundRect">
            <a:avLst>
              <a:gd name="adj" fmla="val 50000"/>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err="1"/>
              <a:t>Examples</a:t>
            </a:r>
            <a:r>
              <a:rPr lang="fr-FR" sz="3200" dirty="0"/>
              <a:t> of Microsoft Tools</a:t>
            </a:r>
            <a:endParaRPr lang="fr-DZ" sz="3200" dirty="0"/>
          </a:p>
        </p:txBody>
      </p:sp>
      <p:sp>
        <p:nvSpPr>
          <p:cNvPr id="5" name="Rectangle: Rounded Corners 4">
            <a:extLst>
              <a:ext uri="{FF2B5EF4-FFF2-40B4-BE49-F238E27FC236}">
                <a16:creationId xmlns:a16="http://schemas.microsoft.com/office/drawing/2014/main" id="{9D7FDC44-0B5B-4B7C-9AC9-17F16A6CE9F3}"/>
              </a:ext>
            </a:extLst>
          </p:cNvPr>
          <p:cNvSpPr/>
          <p:nvPr/>
        </p:nvSpPr>
        <p:spPr>
          <a:xfrm>
            <a:off x="710606" y="1690576"/>
            <a:ext cx="2112342" cy="74427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Word</a:t>
            </a:r>
            <a:endParaRPr lang="fr-DZ" sz="3200" dirty="0"/>
          </a:p>
        </p:txBody>
      </p:sp>
      <p:sp>
        <p:nvSpPr>
          <p:cNvPr id="6" name="Rectangle: Rounded Corners 5">
            <a:extLst>
              <a:ext uri="{FF2B5EF4-FFF2-40B4-BE49-F238E27FC236}">
                <a16:creationId xmlns:a16="http://schemas.microsoft.com/office/drawing/2014/main" id="{1592E37E-BF3A-48DF-8323-E93E4A31C5D8}"/>
              </a:ext>
            </a:extLst>
          </p:cNvPr>
          <p:cNvSpPr/>
          <p:nvPr/>
        </p:nvSpPr>
        <p:spPr>
          <a:xfrm>
            <a:off x="3596459" y="1690575"/>
            <a:ext cx="2112341" cy="74427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Excel</a:t>
            </a:r>
            <a:endParaRPr lang="fr-DZ" sz="3200" dirty="0"/>
          </a:p>
        </p:txBody>
      </p:sp>
      <p:sp>
        <p:nvSpPr>
          <p:cNvPr id="7" name="Rectangle: Rounded Corners 6">
            <a:extLst>
              <a:ext uri="{FF2B5EF4-FFF2-40B4-BE49-F238E27FC236}">
                <a16:creationId xmlns:a16="http://schemas.microsoft.com/office/drawing/2014/main" id="{D64322B0-2E46-421C-AA29-11C35DB94832}"/>
              </a:ext>
            </a:extLst>
          </p:cNvPr>
          <p:cNvSpPr/>
          <p:nvPr/>
        </p:nvSpPr>
        <p:spPr>
          <a:xfrm>
            <a:off x="6443329" y="1690575"/>
            <a:ext cx="2296633" cy="74427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PowerPoint</a:t>
            </a:r>
            <a:endParaRPr lang="fr-DZ" dirty="0"/>
          </a:p>
        </p:txBody>
      </p:sp>
      <p:sp>
        <p:nvSpPr>
          <p:cNvPr id="8" name="Rectangle: Rounded Corners 7">
            <a:extLst>
              <a:ext uri="{FF2B5EF4-FFF2-40B4-BE49-F238E27FC236}">
                <a16:creationId xmlns:a16="http://schemas.microsoft.com/office/drawing/2014/main" id="{A2268AC2-6049-40D0-ABFA-FF4E68DD0647}"/>
              </a:ext>
            </a:extLst>
          </p:cNvPr>
          <p:cNvSpPr/>
          <p:nvPr/>
        </p:nvSpPr>
        <p:spPr>
          <a:xfrm>
            <a:off x="9791694" y="1533762"/>
            <a:ext cx="2112340" cy="74427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 Outlook</a:t>
            </a:r>
            <a:endParaRPr lang="fr-DZ" sz="3200" dirty="0"/>
          </a:p>
        </p:txBody>
      </p:sp>
      <p:sp>
        <p:nvSpPr>
          <p:cNvPr id="10" name="Rectangle: Diagonal Corners Rounded 9">
            <a:extLst>
              <a:ext uri="{FF2B5EF4-FFF2-40B4-BE49-F238E27FC236}">
                <a16:creationId xmlns:a16="http://schemas.microsoft.com/office/drawing/2014/main" id="{59BBC42E-2059-4D7F-ABDC-D7BBB655FAE7}"/>
              </a:ext>
            </a:extLst>
          </p:cNvPr>
          <p:cNvSpPr/>
          <p:nvPr/>
        </p:nvSpPr>
        <p:spPr>
          <a:xfrm>
            <a:off x="3281030" y="2977115"/>
            <a:ext cx="2743200" cy="3338624"/>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Microsoft Excel is a spreadsheet application used to organize, calculate, and analyze data. In TIC, it supports data management, analysis, and information processing.</a:t>
            </a:r>
            <a:endParaRPr lang="fr-DZ" sz="2000" dirty="0"/>
          </a:p>
        </p:txBody>
      </p:sp>
      <p:sp>
        <p:nvSpPr>
          <p:cNvPr id="11" name="Rectangle: Diagonal Corners Rounded 10">
            <a:extLst>
              <a:ext uri="{FF2B5EF4-FFF2-40B4-BE49-F238E27FC236}">
                <a16:creationId xmlns:a16="http://schemas.microsoft.com/office/drawing/2014/main" id="{5006C48B-F713-47D7-A828-538D17604B5A}"/>
              </a:ext>
            </a:extLst>
          </p:cNvPr>
          <p:cNvSpPr/>
          <p:nvPr/>
        </p:nvSpPr>
        <p:spPr>
          <a:xfrm>
            <a:off x="6293145" y="2977115"/>
            <a:ext cx="2743200" cy="3338624"/>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Microsoft PowerPoint is a presentation tool used to create visual slides with text, images, and charts. In TIC, it supports communication and clear information presentation.</a:t>
            </a:r>
            <a:endParaRPr lang="fr-DZ" sz="2000" dirty="0"/>
          </a:p>
        </p:txBody>
      </p:sp>
      <p:sp>
        <p:nvSpPr>
          <p:cNvPr id="12" name="Rectangle: Diagonal Corners Rounded 11">
            <a:extLst>
              <a:ext uri="{FF2B5EF4-FFF2-40B4-BE49-F238E27FC236}">
                <a16:creationId xmlns:a16="http://schemas.microsoft.com/office/drawing/2014/main" id="{F815A5A7-63C5-43BC-B31D-9844682AE786}"/>
              </a:ext>
            </a:extLst>
          </p:cNvPr>
          <p:cNvSpPr/>
          <p:nvPr/>
        </p:nvSpPr>
        <p:spPr>
          <a:xfrm>
            <a:off x="9390764" y="2422902"/>
            <a:ext cx="2743200" cy="1706524"/>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Email and calendar management tool for communication and organization</a:t>
            </a:r>
            <a:endParaRPr lang="fr-DZ" sz="2000" dirty="0">
              <a:solidFill>
                <a:schemeClr val="bg1"/>
              </a:solidFill>
            </a:endParaRPr>
          </a:p>
        </p:txBody>
      </p:sp>
      <p:sp>
        <p:nvSpPr>
          <p:cNvPr id="13" name="Rectangle: Diagonal Corners Rounded 12">
            <a:extLst>
              <a:ext uri="{FF2B5EF4-FFF2-40B4-BE49-F238E27FC236}">
                <a16:creationId xmlns:a16="http://schemas.microsoft.com/office/drawing/2014/main" id="{DFD3DB30-984F-47EA-A9BF-5E95209E40BD}"/>
              </a:ext>
            </a:extLst>
          </p:cNvPr>
          <p:cNvSpPr/>
          <p:nvPr/>
        </p:nvSpPr>
        <p:spPr>
          <a:xfrm>
            <a:off x="395177" y="2977115"/>
            <a:ext cx="2743200" cy="3338624"/>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t>Microsoft Word </a:t>
            </a:r>
            <a:r>
              <a:rPr lang="fr-FR" sz="2000" dirty="0" err="1"/>
              <a:t>is</a:t>
            </a:r>
            <a:r>
              <a:rPr lang="fr-FR" sz="2000" dirty="0"/>
              <a:t> a </a:t>
            </a:r>
            <a:r>
              <a:rPr lang="fr-FR" sz="2000" dirty="0" err="1"/>
              <a:t>word</a:t>
            </a:r>
            <a:r>
              <a:rPr lang="fr-FR" sz="2000" dirty="0"/>
              <a:t> </a:t>
            </a:r>
            <a:r>
              <a:rPr lang="fr-FR" sz="2000" dirty="0" err="1"/>
              <a:t>processing</a:t>
            </a:r>
            <a:r>
              <a:rPr lang="fr-FR" sz="2000" dirty="0"/>
              <a:t> </a:t>
            </a:r>
            <a:r>
              <a:rPr lang="fr-FR" sz="2000" dirty="0" err="1"/>
              <a:t>tool</a:t>
            </a:r>
            <a:r>
              <a:rPr lang="fr-FR" sz="2000" dirty="0"/>
              <a:t> </a:t>
            </a:r>
            <a:r>
              <a:rPr lang="fr-FR" sz="2000" dirty="0" err="1"/>
              <a:t>used</a:t>
            </a:r>
            <a:r>
              <a:rPr lang="fr-FR" sz="2000" dirty="0"/>
              <a:t> to </a:t>
            </a:r>
            <a:r>
              <a:rPr lang="fr-FR" sz="2000" dirty="0" err="1"/>
              <a:t>create</a:t>
            </a:r>
            <a:r>
              <a:rPr lang="fr-FR" sz="2000" dirty="0"/>
              <a:t> and format documents. In TIC, </a:t>
            </a:r>
            <a:r>
              <a:rPr lang="fr-FR" sz="2000" dirty="0" err="1"/>
              <a:t>it</a:t>
            </a:r>
            <a:r>
              <a:rPr lang="fr-FR" sz="2000" dirty="0"/>
              <a:t> </a:t>
            </a:r>
            <a:r>
              <a:rPr lang="fr-FR" sz="2000" dirty="0" err="1"/>
              <a:t>helps</a:t>
            </a:r>
            <a:r>
              <a:rPr lang="fr-FR" sz="2000" dirty="0"/>
              <a:t> in information </a:t>
            </a:r>
            <a:r>
              <a:rPr lang="fr-FR" sz="2000" dirty="0" err="1"/>
              <a:t>creation</a:t>
            </a:r>
            <a:r>
              <a:rPr lang="fr-FR" sz="2000" dirty="0"/>
              <a:t>, sharing, and communication.</a:t>
            </a:r>
            <a:endParaRPr lang="fr-DZ" sz="2000" dirty="0"/>
          </a:p>
        </p:txBody>
      </p:sp>
      <p:sp>
        <p:nvSpPr>
          <p:cNvPr id="14" name="Rectangle: Rounded Corners 13">
            <a:extLst>
              <a:ext uri="{FF2B5EF4-FFF2-40B4-BE49-F238E27FC236}">
                <a16:creationId xmlns:a16="http://schemas.microsoft.com/office/drawing/2014/main" id="{7BD70798-CE1E-43DB-88A0-EB0206A1AC8F}"/>
              </a:ext>
            </a:extLst>
          </p:cNvPr>
          <p:cNvSpPr/>
          <p:nvPr/>
        </p:nvSpPr>
        <p:spPr>
          <a:xfrm>
            <a:off x="9791694" y="4300868"/>
            <a:ext cx="1818170" cy="691117"/>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3200" dirty="0"/>
              <a:t>Teams</a:t>
            </a:r>
            <a:endParaRPr lang="fr-DZ" sz="3200" dirty="0"/>
          </a:p>
        </p:txBody>
      </p:sp>
      <p:sp>
        <p:nvSpPr>
          <p:cNvPr id="15" name="Rectangle: Diagonal Corners Rounded 14">
            <a:extLst>
              <a:ext uri="{FF2B5EF4-FFF2-40B4-BE49-F238E27FC236}">
                <a16:creationId xmlns:a16="http://schemas.microsoft.com/office/drawing/2014/main" id="{DB2D0A45-13A4-4626-B0F9-A88CF0FF4F02}"/>
              </a:ext>
            </a:extLst>
          </p:cNvPr>
          <p:cNvSpPr/>
          <p:nvPr/>
        </p:nvSpPr>
        <p:spPr>
          <a:xfrm>
            <a:off x="9305260" y="5163427"/>
            <a:ext cx="2743200" cy="1337049"/>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Online collaboration tool for meetings, chat, and file sharing</a:t>
            </a:r>
            <a:endParaRPr lang="fr-DZ" sz="2000" dirty="0"/>
          </a:p>
        </p:txBody>
      </p:sp>
    </p:spTree>
    <p:extLst>
      <p:ext uri="{BB962C8B-B14F-4D97-AF65-F5344CB8AC3E}">
        <p14:creationId xmlns:p14="http://schemas.microsoft.com/office/powerpoint/2010/main" val="2244343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1000"/>
                                        <p:tgtEl>
                                          <p:spTgt spid="11"/>
                                        </p:tgtEl>
                                      </p:cBhvr>
                                    </p:animEffect>
                                    <p:anim calcmode="lin" valueType="num">
                                      <p:cBhvr>
                                        <p:cTn id="50" dur="1000" fill="hold"/>
                                        <p:tgtEl>
                                          <p:spTgt spid="11"/>
                                        </p:tgtEl>
                                        <p:attrNameLst>
                                          <p:attrName>ppt_x</p:attrName>
                                        </p:attrNameLst>
                                      </p:cBhvr>
                                      <p:tavLst>
                                        <p:tav tm="0">
                                          <p:val>
                                            <p:strVal val="#ppt_x"/>
                                          </p:val>
                                        </p:tav>
                                        <p:tav tm="100000">
                                          <p:val>
                                            <p:strVal val="#ppt_x"/>
                                          </p:val>
                                        </p:tav>
                                      </p:tavLst>
                                    </p:anim>
                                    <p:anim calcmode="lin" valueType="num">
                                      <p:cBhvr>
                                        <p:cTn id="5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1000"/>
                                        <p:tgtEl>
                                          <p:spTgt spid="12"/>
                                        </p:tgtEl>
                                      </p:cBhvr>
                                    </p:animEffect>
                                    <p:anim calcmode="lin" valueType="num">
                                      <p:cBhvr>
                                        <p:cTn id="64" dur="1000" fill="hold"/>
                                        <p:tgtEl>
                                          <p:spTgt spid="12"/>
                                        </p:tgtEl>
                                        <p:attrNameLst>
                                          <p:attrName>ppt_x</p:attrName>
                                        </p:attrNameLst>
                                      </p:cBhvr>
                                      <p:tavLst>
                                        <p:tav tm="0">
                                          <p:val>
                                            <p:strVal val="#ppt_x"/>
                                          </p:val>
                                        </p:tav>
                                        <p:tav tm="100000">
                                          <p:val>
                                            <p:strVal val="#ppt_x"/>
                                          </p:val>
                                        </p:tav>
                                      </p:tavLst>
                                    </p:anim>
                                    <p:anim calcmode="lin" valueType="num">
                                      <p:cBhvr>
                                        <p:cTn id="6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1000"/>
                                        <p:tgtEl>
                                          <p:spTgt spid="14"/>
                                        </p:tgtEl>
                                      </p:cBhvr>
                                    </p:animEffect>
                                    <p:anim calcmode="lin" valueType="num">
                                      <p:cBhvr>
                                        <p:cTn id="71" dur="1000" fill="hold"/>
                                        <p:tgtEl>
                                          <p:spTgt spid="14"/>
                                        </p:tgtEl>
                                        <p:attrNameLst>
                                          <p:attrName>ppt_x</p:attrName>
                                        </p:attrNameLst>
                                      </p:cBhvr>
                                      <p:tavLst>
                                        <p:tav tm="0">
                                          <p:val>
                                            <p:strVal val="#ppt_x"/>
                                          </p:val>
                                        </p:tav>
                                        <p:tav tm="100000">
                                          <p:val>
                                            <p:strVal val="#ppt_x"/>
                                          </p:val>
                                        </p:tav>
                                      </p:tavLst>
                                    </p:anim>
                                    <p:anim calcmode="lin" valueType="num">
                                      <p:cBhvr>
                                        <p:cTn id="7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1000"/>
                                        <p:tgtEl>
                                          <p:spTgt spid="15"/>
                                        </p:tgtEl>
                                      </p:cBhvr>
                                    </p:animEffect>
                                    <p:anim calcmode="lin" valueType="num">
                                      <p:cBhvr>
                                        <p:cTn id="78" dur="1000" fill="hold"/>
                                        <p:tgtEl>
                                          <p:spTgt spid="15"/>
                                        </p:tgtEl>
                                        <p:attrNameLst>
                                          <p:attrName>ppt_x</p:attrName>
                                        </p:attrNameLst>
                                      </p:cBhvr>
                                      <p:tavLst>
                                        <p:tav tm="0">
                                          <p:val>
                                            <p:strVal val="#ppt_x"/>
                                          </p:val>
                                        </p:tav>
                                        <p:tav tm="100000">
                                          <p:val>
                                            <p:strVal val="#ppt_x"/>
                                          </p:val>
                                        </p:tav>
                                      </p:tavLst>
                                    </p:anim>
                                    <p:anim calcmode="lin" valueType="num">
                                      <p:cBhvr>
                                        <p:cTn id="7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10" grpId="0" animBg="1"/>
      <p:bldP spid="11" grpId="0" animBg="1"/>
      <p:bldP spid="12" grpId="0" animBg="1"/>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2416-ABF6-4A90-9A6E-7F7FD5FC92A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E558DA7-C55A-4B17-BC7A-301161C542BD}"/>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pic>
        <p:nvPicPr>
          <p:cNvPr id="2" name="Picture 1">
            <a:extLst>
              <a:ext uri="{FF2B5EF4-FFF2-40B4-BE49-F238E27FC236}">
                <a16:creationId xmlns:a16="http://schemas.microsoft.com/office/drawing/2014/main" id="{88BEF2FD-6244-43D1-B001-ECC8EBFE15E7}"/>
              </a:ext>
            </a:extLst>
          </p:cNvPr>
          <p:cNvPicPr>
            <a:picLocks noChangeAspect="1"/>
          </p:cNvPicPr>
          <p:nvPr/>
        </p:nvPicPr>
        <p:blipFill>
          <a:blip r:embed="rId3"/>
          <a:stretch>
            <a:fillRect/>
          </a:stretch>
        </p:blipFill>
        <p:spPr>
          <a:xfrm>
            <a:off x="7090713" y="-1686048"/>
            <a:ext cx="8132769" cy="6700085"/>
          </a:xfrm>
          <a:prstGeom prst="rect">
            <a:avLst/>
          </a:prstGeom>
        </p:spPr>
      </p:pic>
      <p:sp>
        <p:nvSpPr>
          <p:cNvPr id="7" name="Rectangle 6">
            <a:extLst>
              <a:ext uri="{FF2B5EF4-FFF2-40B4-BE49-F238E27FC236}">
                <a16:creationId xmlns:a16="http://schemas.microsoft.com/office/drawing/2014/main" id="{84E5E6E8-F13D-4ECF-95D7-0F4D658B5B36}"/>
              </a:ext>
            </a:extLst>
          </p:cNvPr>
          <p:cNvSpPr/>
          <p:nvPr/>
        </p:nvSpPr>
        <p:spPr>
          <a:xfrm>
            <a:off x="-324894" y="340555"/>
            <a:ext cx="7740502" cy="1323439"/>
          </a:xfrm>
          <a:prstGeom prst="rect">
            <a:avLst/>
          </a:prstGeom>
        </p:spPr>
        <p:txBody>
          <a:bodyPr wrap="square">
            <a:spAutoFit/>
          </a:bodyPr>
          <a:lstStyle/>
          <a:p>
            <a:pPr algn="ctr"/>
            <a:r>
              <a:rPr lang="en-US" sz="4000" dirty="0">
                <a:solidFill>
                  <a:srgbClr val="124F8C"/>
                </a:solidFill>
                <a:latin typeface="Arial Black" panose="020B0A04020102020204" pitchFamily="34" charset="0"/>
              </a:rPr>
              <a:t>Relation between Microsoft Tools and TIC</a:t>
            </a:r>
            <a:endParaRPr lang="fr-DZ" sz="4000" dirty="0">
              <a:solidFill>
                <a:srgbClr val="124F8C"/>
              </a:solidFill>
              <a:latin typeface="Arial Black" panose="020B0A04020102020204" pitchFamily="34" charset="0"/>
            </a:endParaRPr>
          </a:p>
        </p:txBody>
      </p:sp>
      <p:sp>
        <p:nvSpPr>
          <p:cNvPr id="9" name="Rectangle 8">
            <a:extLst>
              <a:ext uri="{FF2B5EF4-FFF2-40B4-BE49-F238E27FC236}">
                <a16:creationId xmlns:a16="http://schemas.microsoft.com/office/drawing/2014/main" id="{9244C1A7-D544-4EB8-AEF5-A7E7AC37EC0D}"/>
              </a:ext>
            </a:extLst>
          </p:cNvPr>
          <p:cNvSpPr/>
          <p:nvPr/>
        </p:nvSpPr>
        <p:spPr>
          <a:xfrm>
            <a:off x="0" y="2004549"/>
            <a:ext cx="8132769" cy="1631216"/>
          </a:xfrm>
          <a:prstGeom prst="rect">
            <a:avLst/>
          </a:prstGeom>
        </p:spPr>
        <p:txBody>
          <a:bodyPr wrap="square">
            <a:spAutoFit/>
          </a:bodyPr>
          <a:lstStyle/>
          <a:p>
            <a:r>
              <a:rPr lang="en-US" sz="2000" dirty="0">
                <a:solidFill>
                  <a:srgbClr val="0D3967"/>
                </a:solidFill>
                <a:latin typeface="Arial Black" panose="020B0A04020102020204" pitchFamily="34" charset="0"/>
              </a:rPr>
              <a:t>Microsoft tools contribute to TIC by enabling effective communication, information processing, collaboration, and data organization. They help individuals and organizations improve productivity and work more efficiently.</a:t>
            </a:r>
            <a:endParaRPr lang="fr-DZ" sz="2000" dirty="0">
              <a:solidFill>
                <a:srgbClr val="0D3967"/>
              </a:solidFill>
              <a:latin typeface="Arial Black" panose="020B0A04020102020204" pitchFamily="34" charset="0"/>
            </a:endParaRPr>
          </a:p>
        </p:txBody>
      </p:sp>
      <p:sp>
        <p:nvSpPr>
          <p:cNvPr id="11" name="Rectangle 10">
            <a:extLst>
              <a:ext uri="{FF2B5EF4-FFF2-40B4-BE49-F238E27FC236}">
                <a16:creationId xmlns:a16="http://schemas.microsoft.com/office/drawing/2014/main" id="{AE20B278-BC27-4B9E-9302-A74D57DBBF8F}"/>
              </a:ext>
            </a:extLst>
          </p:cNvPr>
          <p:cNvSpPr/>
          <p:nvPr/>
        </p:nvSpPr>
        <p:spPr>
          <a:xfrm flipH="1">
            <a:off x="261651" y="3907054"/>
            <a:ext cx="4444410" cy="707886"/>
          </a:xfrm>
          <a:prstGeom prst="rect">
            <a:avLst/>
          </a:prstGeom>
        </p:spPr>
        <p:txBody>
          <a:bodyPr wrap="square">
            <a:spAutoFit/>
          </a:bodyPr>
          <a:lstStyle/>
          <a:p>
            <a:r>
              <a:rPr lang="fr-FR" sz="4000" dirty="0">
                <a:solidFill>
                  <a:srgbClr val="124F8C"/>
                </a:solidFill>
                <a:latin typeface="Arial Black" panose="020B0A04020102020204" pitchFamily="34" charset="0"/>
              </a:rPr>
              <a:t>Conclusion</a:t>
            </a:r>
            <a:endParaRPr lang="fr-DZ" sz="4000" dirty="0">
              <a:solidFill>
                <a:srgbClr val="124F8C"/>
              </a:solidFill>
              <a:latin typeface="Arial Black" panose="020B0A04020102020204" pitchFamily="34" charset="0"/>
            </a:endParaRPr>
          </a:p>
        </p:txBody>
      </p:sp>
      <p:sp>
        <p:nvSpPr>
          <p:cNvPr id="13" name="Rectangle 12">
            <a:extLst>
              <a:ext uri="{FF2B5EF4-FFF2-40B4-BE49-F238E27FC236}">
                <a16:creationId xmlns:a16="http://schemas.microsoft.com/office/drawing/2014/main" id="{2A07A332-A81D-42AD-BF5E-55804BF52449}"/>
              </a:ext>
            </a:extLst>
          </p:cNvPr>
          <p:cNvSpPr/>
          <p:nvPr/>
        </p:nvSpPr>
        <p:spPr>
          <a:xfrm>
            <a:off x="261651" y="4812127"/>
            <a:ext cx="8995144" cy="1323439"/>
          </a:xfrm>
          <a:prstGeom prst="rect">
            <a:avLst/>
          </a:prstGeom>
        </p:spPr>
        <p:txBody>
          <a:bodyPr wrap="square">
            <a:spAutoFit/>
          </a:bodyPr>
          <a:lstStyle/>
          <a:p>
            <a:r>
              <a:rPr lang="en-US" sz="2000" dirty="0">
                <a:solidFill>
                  <a:srgbClr val="0D3967"/>
                </a:solidFill>
                <a:latin typeface="Arial Black" panose="020B0A04020102020204" pitchFamily="34" charset="0"/>
              </a:rPr>
              <a:t>In conclusion, Microsoft Tools are widely used TIC solutions that play an important role in education, business, and digital communication by providing professional and integrated software services.</a:t>
            </a:r>
            <a:endParaRPr lang="fr-DZ" sz="2000"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968074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1000"/>
                                        <p:tgtEl>
                                          <p:spTgt spid="13"/>
                                        </p:tgtEl>
                                      </p:cBhvr>
                                    </p:animEffect>
                                    <p:anim calcmode="lin" valueType="num">
                                      <p:cBhvr>
                                        <p:cTn id="29" dur="1000" fill="hold"/>
                                        <p:tgtEl>
                                          <p:spTgt spid="13"/>
                                        </p:tgtEl>
                                        <p:attrNameLst>
                                          <p:attrName>ppt_x</p:attrName>
                                        </p:attrNameLst>
                                      </p:cBhvr>
                                      <p:tavLst>
                                        <p:tav tm="0">
                                          <p:val>
                                            <p:strVal val="#ppt_x"/>
                                          </p:val>
                                        </p:tav>
                                        <p:tav tm="100000">
                                          <p:val>
                                            <p:strVal val="#ppt_x"/>
                                          </p:val>
                                        </p:tav>
                                      </p:tavLst>
                                    </p:anim>
                                    <p:anim calcmode="lin" valueType="num">
                                      <p:cBhvr>
                                        <p:cTn id="3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2416-ABF6-4A90-9A6E-7F7FD5FC92A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E558DA7-C55A-4B17-BC7A-301161C542BD}"/>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grpSp>
        <p:nvGrpSpPr>
          <p:cNvPr id="12" name="Group 11">
            <a:extLst>
              <a:ext uri="{FF2B5EF4-FFF2-40B4-BE49-F238E27FC236}">
                <a16:creationId xmlns:a16="http://schemas.microsoft.com/office/drawing/2014/main" id="{2E9F3C5C-BBAF-48A3-B765-CD8E931443E3}"/>
              </a:ext>
            </a:extLst>
          </p:cNvPr>
          <p:cNvGrpSpPr/>
          <p:nvPr/>
        </p:nvGrpSpPr>
        <p:grpSpPr>
          <a:xfrm>
            <a:off x="0" y="0"/>
            <a:ext cx="4933507" cy="6858000"/>
            <a:chOff x="0" y="0"/>
            <a:chExt cx="4933507" cy="6858000"/>
          </a:xfrm>
        </p:grpSpPr>
        <p:sp>
          <p:nvSpPr>
            <p:cNvPr id="2" name="Rectangle 1">
              <a:extLst>
                <a:ext uri="{FF2B5EF4-FFF2-40B4-BE49-F238E27FC236}">
                  <a16:creationId xmlns:a16="http://schemas.microsoft.com/office/drawing/2014/main" id="{4382A201-E380-4F34-B78C-67A625FBEC0E}"/>
                </a:ext>
              </a:extLst>
            </p:cNvPr>
            <p:cNvSpPr/>
            <p:nvPr/>
          </p:nvSpPr>
          <p:spPr>
            <a:xfrm>
              <a:off x="0" y="0"/>
              <a:ext cx="3763926" cy="6858000"/>
            </a:xfrm>
            <a:prstGeom prst="rect">
              <a:avLst/>
            </a:prstGeom>
            <a:solidFill>
              <a:srgbClr val="000C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 name="Rectangle 4">
              <a:extLst>
                <a:ext uri="{FF2B5EF4-FFF2-40B4-BE49-F238E27FC236}">
                  <a16:creationId xmlns:a16="http://schemas.microsoft.com/office/drawing/2014/main" id="{07BAF140-C101-4A8F-BF91-92FE986B8B80}"/>
                </a:ext>
              </a:extLst>
            </p:cNvPr>
            <p:cNvSpPr/>
            <p:nvPr/>
          </p:nvSpPr>
          <p:spPr>
            <a:xfrm>
              <a:off x="1169581" y="318976"/>
              <a:ext cx="3763926" cy="6251943"/>
            </a:xfrm>
            <a:prstGeom prst="rect">
              <a:avLst/>
            </a:prstGeom>
            <a:solidFill>
              <a:srgbClr val="1764B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7" name="Picture 6">
              <a:extLst>
                <a:ext uri="{FF2B5EF4-FFF2-40B4-BE49-F238E27FC236}">
                  <a16:creationId xmlns:a16="http://schemas.microsoft.com/office/drawing/2014/main" id="{07DC9FF0-D3D8-401B-846A-1CA3C8F4B611}"/>
                </a:ext>
              </a:extLst>
            </p:cNvPr>
            <p:cNvPicPr>
              <a:picLocks noChangeAspect="1"/>
            </p:cNvPicPr>
            <p:nvPr/>
          </p:nvPicPr>
          <p:blipFill rotWithShape="1">
            <a:blip r:embed="rId3">
              <a:extLst>
                <a:ext uri="{28A0092B-C50C-407E-A947-70E740481C1C}">
                  <a14:useLocalDpi xmlns:a14="http://schemas.microsoft.com/office/drawing/2010/main" val="0"/>
                </a:ext>
              </a:extLst>
            </a:blip>
            <a:srcRect l="674" r="32382"/>
            <a:stretch/>
          </p:blipFill>
          <p:spPr>
            <a:xfrm>
              <a:off x="875412" y="616688"/>
              <a:ext cx="3611527" cy="5656521"/>
            </a:xfrm>
            <a:prstGeom prst="rect">
              <a:avLst/>
            </a:prstGeom>
          </p:spPr>
        </p:pic>
      </p:grpSp>
      <p:sp>
        <p:nvSpPr>
          <p:cNvPr id="9" name="Rectangle 8">
            <a:extLst>
              <a:ext uri="{FF2B5EF4-FFF2-40B4-BE49-F238E27FC236}">
                <a16:creationId xmlns:a16="http://schemas.microsoft.com/office/drawing/2014/main" id="{381FDC7D-093D-4EAC-AE76-4643C48AF6C4}"/>
              </a:ext>
            </a:extLst>
          </p:cNvPr>
          <p:cNvSpPr/>
          <p:nvPr/>
        </p:nvSpPr>
        <p:spPr>
          <a:xfrm>
            <a:off x="5656520" y="616688"/>
            <a:ext cx="6453965" cy="1323439"/>
          </a:xfrm>
          <a:prstGeom prst="rect">
            <a:avLst/>
          </a:prstGeom>
        </p:spPr>
        <p:txBody>
          <a:bodyPr wrap="square">
            <a:spAutoFit/>
          </a:bodyPr>
          <a:lstStyle/>
          <a:p>
            <a:r>
              <a:rPr lang="en-US" sz="4000" b="1" dirty="0">
                <a:solidFill>
                  <a:srgbClr val="063864"/>
                </a:solidFill>
                <a:latin typeface="Arial Black" panose="020B0A04020102020204" pitchFamily="34" charset="0"/>
              </a:rPr>
              <a:t>Web Technologies: HTML and CSS</a:t>
            </a:r>
          </a:p>
        </p:txBody>
      </p:sp>
      <p:sp>
        <p:nvSpPr>
          <p:cNvPr id="11" name="Rectangle 10">
            <a:extLst>
              <a:ext uri="{FF2B5EF4-FFF2-40B4-BE49-F238E27FC236}">
                <a16:creationId xmlns:a16="http://schemas.microsoft.com/office/drawing/2014/main" id="{015D266A-18CC-421B-85C8-9E106616BEA8}"/>
              </a:ext>
            </a:extLst>
          </p:cNvPr>
          <p:cNvSpPr/>
          <p:nvPr/>
        </p:nvSpPr>
        <p:spPr>
          <a:xfrm>
            <a:off x="6765853" y="1993995"/>
            <a:ext cx="4550735" cy="4247317"/>
          </a:xfrm>
          <a:prstGeom prst="rect">
            <a:avLst/>
          </a:prstGeom>
        </p:spPr>
        <p:txBody>
          <a:bodyPr wrap="square">
            <a:spAutoFit/>
          </a:bodyPr>
          <a:lstStyle/>
          <a:p>
            <a:r>
              <a:rPr lang="en-US" dirty="0">
                <a:solidFill>
                  <a:srgbClr val="124F8C"/>
                </a:solidFill>
                <a:latin typeface="Arial Black" panose="020B0A04020102020204" pitchFamily="34" charset="0"/>
              </a:rPr>
              <a:t>The Web is one of the most important components of Information and Communication Technologies (TIC). It allows users to access, share, and publish information globally through the internet. Websites and web applications have become essential tools for communication, education, business, and digital services. To create and display content on the web, specific technologies are used, among which HTML and CSS are fundamental</a:t>
            </a:r>
            <a:r>
              <a:rPr lang="en-US" dirty="0"/>
              <a:t>.</a:t>
            </a:r>
            <a:endParaRPr lang="fr-DZ" dirty="0"/>
          </a:p>
        </p:txBody>
      </p:sp>
    </p:spTree>
    <p:extLst>
      <p:ext uri="{BB962C8B-B14F-4D97-AF65-F5344CB8AC3E}">
        <p14:creationId xmlns:p14="http://schemas.microsoft.com/office/powerpoint/2010/main" val="309794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E92416-ABF6-4A90-9A6E-7F7FD5FC92A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E558DA7-C55A-4B17-BC7A-301161C542BD}"/>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6" name="Rectangle: Rounded Corners 5">
            <a:extLst>
              <a:ext uri="{FF2B5EF4-FFF2-40B4-BE49-F238E27FC236}">
                <a16:creationId xmlns:a16="http://schemas.microsoft.com/office/drawing/2014/main" id="{AB2C8CD1-FD3A-49C5-8B54-DD063BDBA7F9}"/>
              </a:ext>
            </a:extLst>
          </p:cNvPr>
          <p:cNvSpPr/>
          <p:nvPr/>
        </p:nvSpPr>
        <p:spPr>
          <a:xfrm>
            <a:off x="318977" y="659219"/>
            <a:ext cx="5458047" cy="87186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Black" panose="020B0A04020102020204" pitchFamily="34" charset="0"/>
              </a:rPr>
              <a:t>HTML (HyperText Markup </a:t>
            </a:r>
            <a:r>
              <a:rPr lang="fr-FR" sz="2400" dirty="0" err="1">
                <a:latin typeface="Arial Black" panose="020B0A04020102020204" pitchFamily="34" charset="0"/>
              </a:rPr>
              <a:t>Language</a:t>
            </a:r>
            <a:r>
              <a:rPr lang="fr-FR" sz="2400" dirty="0">
                <a:latin typeface="Arial Black" panose="020B0A04020102020204" pitchFamily="34" charset="0"/>
              </a:rPr>
              <a:t>)</a:t>
            </a:r>
            <a:endParaRPr lang="fr-DZ" sz="2400" dirty="0">
              <a:latin typeface="Arial Black" panose="020B0A04020102020204" pitchFamily="34" charset="0"/>
            </a:endParaRPr>
          </a:p>
        </p:txBody>
      </p:sp>
      <p:sp>
        <p:nvSpPr>
          <p:cNvPr id="13" name="Rectangle: Rounded Corners 12">
            <a:extLst>
              <a:ext uri="{FF2B5EF4-FFF2-40B4-BE49-F238E27FC236}">
                <a16:creationId xmlns:a16="http://schemas.microsoft.com/office/drawing/2014/main" id="{B5329ECB-AF19-4447-924B-659C84F611B4}"/>
              </a:ext>
            </a:extLst>
          </p:cNvPr>
          <p:cNvSpPr/>
          <p:nvPr/>
        </p:nvSpPr>
        <p:spPr>
          <a:xfrm>
            <a:off x="6414976" y="659219"/>
            <a:ext cx="5458047" cy="871869"/>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Black" panose="020B0A04020102020204" pitchFamily="34" charset="0"/>
              </a:rPr>
              <a:t>CSS (</a:t>
            </a:r>
            <a:r>
              <a:rPr lang="fr-FR" sz="2400" dirty="0" err="1">
                <a:latin typeface="Arial Black" panose="020B0A04020102020204" pitchFamily="34" charset="0"/>
              </a:rPr>
              <a:t>Cascading</a:t>
            </a:r>
            <a:r>
              <a:rPr lang="fr-FR" sz="2400" dirty="0">
                <a:latin typeface="Arial Black" panose="020B0A04020102020204" pitchFamily="34" charset="0"/>
              </a:rPr>
              <a:t> Style Sheets)</a:t>
            </a:r>
            <a:endParaRPr lang="fr-DZ" sz="2400" dirty="0">
              <a:latin typeface="Arial Black" panose="020B0A04020102020204" pitchFamily="34" charset="0"/>
            </a:endParaRPr>
          </a:p>
        </p:txBody>
      </p:sp>
      <p:sp>
        <p:nvSpPr>
          <p:cNvPr id="8" name="Rectangle: Diagonal Corners Rounded 7">
            <a:extLst>
              <a:ext uri="{FF2B5EF4-FFF2-40B4-BE49-F238E27FC236}">
                <a16:creationId xmlns:a16="http://schemas.microsoft.com/office/drawing/2014/main" id="{C46DF018-A828-41C3-AED5-C084201800D2}"/>
              </a:ext>
            </a:extLst>
          </p:cNvPr>
          <p:cNvSpPr/>
          <p:nvPr/>
        </p:nvSpPr>
        <p:spPr>
          <a:xfrm>
            <a:off x="489098" y="2020186"/>
            <a:ext cx="5287926" cy="4593265"/>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HTML is the standard markup language used to create the structure of web pages. It defines website content such as text, images, links, tables, and forms, and organizes information using elements and tags. HTML allows browsers to correctly display content. In the context of TIC, HTML plays an important role in information presentation and organization on the web, enabling the creation and sharing of digital content worldwide.</a:t>
            </a:r>
            <a:endParaRPr lang="fr-DZ" sz="2000" dirty="0"/>
          </a:p>
        </p:txBody>
      </p:sp>
      <p:sp>
        <p:nvSpPr>
          <p:cNvPr id="14" name="Rectangle: Diagonal Corners Rounded 13">
            <a:extLst>
              <a:ext uri="{FF2B5EF4-FFF2-40B4-BE49-F238E27FC236}">
                <a16:creationId xmlns:a16="http://schemas.microsoft.com/office/drawing/2014/main" id="{D1E677CE-95E6-4195-B4FB-1CDFBC32E5D4}"/>
              </a:ext>
            </a:extLst>
          </p:cNvPr>
          <p:cNvSpPr/>
          <p:nvPr/>
        </p:nvSpPr>
        <p:spPr>
          <a:xfrm>
            <a:off x="6262576" y="2020185"/>
            <a:ext cx="5287926" cy="4593265"/>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CSS is a style sheet language used to control the appearance and design of web pages. It is responsible for the visual presentation of content, including colors, fonts, layouts, spacing, and responsiveness. CSS improves the user experience by making websites more attractive and readable. It also allows developers to separate content from design, which makes websites easier to maintain and update. As a TIC technology, CSS supports effective communication by enhancing the visual clarity and accessibility of information on the web.</a:t>
            </a:r>
            <a:endParaRPr lang="fr-DZ" sz="2000" dirty="0"/>
          </a:p>
        </p:txBody>
      </p:sp>
    </p:spTree>
    <p:extLst>
      <p:ext uri="{BB962C8B-B14F-4D97-AF65-F5344CB8AC3E}">
        <p14:creationId xmlns:p14="http://schemas.microsoft.com/office/powerpoint/2010/main" val="435618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8"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5" name="Picture 4">
            <a:extLst>
              <a:ext uri="{FF2B5EF4-FFF2-40B4-BE49-F238E27FC236}">
                <a16:creationId xmlns:a16="http://schemas.microsoft.com/office/drawing/2014/main" id="{8FBA9BFF-4B00-424B-8DCB-8B31229B2A9B}"/>
              </a:ext>
            </a:extLst>
          </p:cNvPr>
          <p:cNvPicPr>
            <a:picLocks noChangeAspect="1"/>
          </p:cNvPicPr>
          <p:nvPr/>
        </p:nvPicPr>
        <p:blipFill>
          <a:blip r:embed="rId3"/>
          <a:stretch>
            <a:fillRect/>
          </a:stretch>
        </p:blipFill>
        <p:spPr>
          <a:xfrm>
            <a:off x="6835532" y="-1561505"/>
            <a:ext cx="8132769" cy="6706181"/>
          </a:xfrm>
          <a:prstGeom prst="rect">
            <a:avLst/>
          </a:prstGeom>
        </p:spPr>
      </p:pic>
      <p:sp>
        <p:nvSpPr>
          <p:cNvPr id="7" name="Rectangle 6">
            <a:extLst>
              <a:ext uri="{FF2B5EF4-FFF2-40B4-BE49-F238E27FC236}">
                <a16:creationId xmlns:a16="http://schemas.microsoft.com/office/drawing/2014/main" id="{8A9A8262-FB49-452A-9E10-08DA8D892EED}"/>
              </a:ext>
            </a:extLst>
          </p:cNvPr>
          <p:cNvSpPr/>
          <p:nvPr/>
        </p:nvSpPr>
        <p:spPr>
          <a:xfrm>
            <a:off x="531628" y="551289"/>
            <a:ext cx="6932427" cy="5755422"/>
          </a:xfrm>
          <a:prstGeom prst="rect">
            <a:avLst/>
          </a:prstGeom>
        </p:spPr>
        <p:txBody>
          <a:bodyPr wrap="square">
            <a:spAutoFit/>
          </a:bodyPr>
          <a:lstStyle/>
          <a:p>
            <a:r>
              <a:rPr lang="en-US" sz="3600" dirty="0">
                <a:solidFill>
                  <a:srgbClr val="1764B1"/>
                </a:solidFill>
                <a:latin typeface="Arial Black" panose="020B0A04020102020204" pitchFamily="34" charset="0"/>
              </a:rPr>
              <a:t>Relation between Web, HTML, and CSS in TIC</a:t>
            </a:r>
          </a:p>
          <a:p>
            <a:r>
              <a:rPr lang="en-US" sz="2000" dirty="0">
                <a:solidFill>
                  <a:srgbClr val="063864"/>
                </a:solidFill>
                <a:latin typeface="Arial Black" panose="020B0A04020102020204" pitchFamily="34" charset="0"/>
              </a:rPr>
              <a:t>The web relies on HTML to structure information and on CSS to design and present it visually. Together, they form the foundation of modern websites and web applications. These technologies support TIC by enabling digital communication, information sharing, and online services</a:t>
            </a:r>
            <a:r>
              <a:rPr lang="en-US" dirty="0">
                <a:solidFill>
                  <a:srgbClr val="063864"/>
                </a:solidFill>
                <a:latin typeface="Arial Black" panose="020B0A04020102020204" pitchFamily="34" charset="0"/>
              </a:rPr>
              <a:t>.</a:t>
            </a:r>
          </a:p>
          <a:p>
            <a:r>
              <a:rPr lang="en-US" sz="3600" dirty="0">
                <a:solidFill>
                  <a:srgbClr val="1764B1"/>
                </a:solidFill>
                <a:latin typeface="Arial Black" panose="020B0A04020102020204" pitchFamily="34" charset="0"/>
              </a:rPr>
              <a:t>Conclusion</a:t>
            </a:r>
          </a:p>
          <a:p>
            <a:r>
              <a:rPr lang="en-US" sz="2000" dirty="0">
                <a:solidFill>
                  <a:srgbClr val="063864"/>
                </a:solidFill>
                <a:latin typeface="Arial Black" panose="020B0A04020102020204" pitchFamily="34" charset="0"/>
              </a:rPr>
              <a:t>In conclusion, the web, HTML, and CSS are essential technologies within TIC. They allow the creation of structured, well-designed, and accessible digital content, contributing significantly to communication and information exchange in the digital age.</a:t>
            </a:r>
          </a:p>
        </p:txBody>
      </p:sp>
    </p:spTree>
    <p:extLst>
      <p:ext uri="{BB962C8B-B14F-4D97-AF65-F5344CB8AC3E}">
        <p14:creationId xmlns:p14="http://schemas.microsoft.com/office/powerpoint/2010/main" val="167914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1000"/>
                                        <p:tgtEl>
                                          <p:spTgt spid="7">
                                            <p:txEl>
                                              <p:pRg st="2" end="2"/>
                                            </p:txEl>
                                          </p:spTgt>
                                        </p:tgtEl>
                                      </p:cBhvr>
                                    </p:animEffect>
                                    <p:anim calcmode="lin" valueType="num">
                                      <p:cBhvr>
                                        <p:cTn id="27"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3" end="3"/>
                                            </p:txEl>
                                          </p:spTgt>
                                        </p:tgtEl>
                                        <p:attrNameLst>
                                          <p:attrName>style.visibility</p:attrName>
                                        </p:attrNameLst>
                                      </p:cBhvr>
                                      <p:to>
                                        <p:strVal val="visible"/>
                                      </p:to>
                                    </p:set>
                                    <p:animEffect transition="in" filter="fade">
                                      <p:cBhvr>
                                        <p:cTn id="33" dur="1000"/>
                                        <p:tgtEl>
                                          <p:spTgt spid="7">
                                            <p:txEl>
                                              <p:pRg st="3" end="3"/>
                                            </p:txEl>
                                          </p:spTgt>
                                        </p:tgtEl>
                                      </p:cBhvr>
                                    </p:animEffect>
                                    <p:anim calcmode="lin" valueType="num">
                                      <p:cBhvr>
                                        <p:cTn id="34"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 name="Picture 1">
            <a:extLst>
              <a:ext uri="{FF2B5EF4-FFF2-40B4-BE49-F238E27FC236}">
                <a16:creationId xmlns:a16="http://schemas.microsoft.com/office/drawing/2014/main" id="{7BAD9E99-A1BA-4975-AEE2-F4EB2A13CDF4}"/>
              </a:ext>
            </a:extLst>
          </p:cNvPr>
          <p:cNvPicPr>
            <a:picLocks noChangeAspect="1"/>
          </p:cNvPicPr>
          <p:nvPr/>
        </p:nvPicPr>
        <p:blipFill>
          <a:blip r:embed="rId3"/>
          <a:stretch>
            <a:fillRect/>
          </a:stretch>
        </p:blipFill>
        <p:spPr>
          <a:xfrm>
            <a:off x="7197038" y="-1795421"/>
            <a:ext cx="8132769" cy="6706181"/>
          </a:xfrm>
          <a:prstGeom prst="rect">
            <a:avLst/>
          </a:prstGeom>
        </p:spPr>
      </p:pic>
      <p:sp>
        <p:nvSpPr>
          <p:cNvPr id="5" name="Rectangle 4">
            <a:extLst>
              <a:ext uri="{FF2B5EF4-FFF2-40B4-BE49-F238E27FC236}">
                <a16:creationId xmlns:a16="http://schemas.microsoft.com/office/drawing/2014/main" id="{11D327A2-9C48-4838-B3FD-F6AAA0E16527}"/>
              </a:ext>
            </a:extLst>
          </p:cNvPr>
          <p:cNvSpPr/>
          <p:nvPr/>
        </p:nvSpPr>
        <p:spPr>
          <a:xfrm>
            <a:off x="294995" y="564377"/>
            <a:ext cx="1947648" cy="707886"/>
          </a:xfrm>
          <a:prstGeom prst="rect">
            <a:avLst/>
          </a:prstGeom>
          <a:noFill/>
        </p:spPr>
        <p:txBody>
          <a:bodyPr wrap="none" lIns="91440" tIns="45720" rIns="91440" bIns="45720">
            <a:spAutoFit/>
          </a:bodyPr>
          <a:lstStyle/>
          <a:p>
            <a:pPr algn="ctr"/>
            <a:r>
              <a:rPr lang="en-US" sz="4000" b="1" cap="none" spc="0" dirty="0">
                <a:ln w="0"/>
                <a:solidFill>
                  <a:srgbClr val="1764B1"/>
                </a:solidFill>
                <a:effectLst>
                  <a:outerShdw blurRad="38100" dist="19050" dir="2700000" algn="tl" rotWithShape="0">
                    <a:schemeClr val="dk1">
                      <a:alpha val="40000"/>
                    </a:schemeClr>
                  </a:outerShdw>
                </a:effectLst>
                <a:latin typeface="Arial Black" panose="020B0A04020102020204" pitchFamily="34" charset="0"/>
              </a:rPr>
              <a:t>LaTeX</a:t>
            </a:r>
          </a:p>
        </p:txBody>
      </p:sp>
      <p:sp>
        <p:nvSpPr>
          <p:cNvPr id="9" name="Rectangle 8">
            <a:extLst>
              <a:ext uri="{FF2B5EF4-FFF2-40B4-BE49-F238E27FC236}">
                <a16:creationId xmlns:a16="http://schemas.microsoft.com/office/drawing/2014/main" id="{C741BB05-6014-447B-AFA3-3E95B8C366CE}"/>
              </a:ext>
            </a:extLst>
          </p:cNvPr>
          <p:cNvSpPr/>
          <p:nvPr/>
        </p:nvSpPr>
        <p:spPr>
          <a:xfrm>
            <a:off x="294995" y="1836640"/>
            <a:ext cx="9269184" cy="4801314"/>
          </a:xfrm>
          <a:prstGeom prst="rect">
            <a:avLst/>
          </a:prstGeom>
        </p:spPr>
        <p:txBody>
          <a:bodyPr wrap="square">
            <a:spAutoFit/>
          </a:bodyPr>
          <a:lstStyle/>
          <a:p>
            <a:r>
              <a:rPr lang="en-US" dirty="0">
                <a:solidFill>
                  <a:srgbClr val="063864"/>
                </a:solidFill>
                <a:latin typeface="Arial Black" panose="020B0A04020102020204" pitchFamily="34" charset="0"/>
              </a:rPr>
              <a:t>document preparation system widely used in academia,</a:t>
            </a:r>
          </a:p>
          <a:p>
            <a:r>
              <a:rPr lang="en-US" dirty="0">
                <a:solidFill>
                  <a:srgbClr val="063864"/>
                </a:solidFill>
                <a:latin typeface="Arial Black" panose="020B0A04020102020204" pitchFamily="34" charset="0"/>
              </a:rPr>
              <a:t> research, and technical fields. It is considered a part of</a:t>
            </a:r>
          </a:p>
          <a:p>
            <a:r>
              <a:rPr lang="en-US" dirty="0">
                <a:solidFill>
                  <a:srgbClr val="063864"/>
                </a:solidFill>
                <a:latin typeface="Arial Black" panose="020B0A04020102020204" pitchFamily="34" charset="0"/>
              </a:rPr>
              <a:t> Information and Communication Technologies (TIC) because</a:t>
            </a:r>
          </a:p>
          <a:p>
            <a:r>
              <a:rPr lang="en-US" dirty="0">
                <a:solidFill>
                  <a:srgbClr val="063864"/>
                </a:solidFill>
                <a:latin typeface="Arial Black" panose="020B0A04020102020204" pitchFamily="34" charset="0"/>
              </a:rPr>
              <a:t> it helps in creating, organizing, and sharing structured digital information in a professional way.</a:t>
            </a:r>
          </a:p>
          <a:p>
            <a:r>
              <a:rPr lang="en-US" dirty="0">
                <a:solidFill>
                  <a:srgbClr val="063864"/>
                </a:solidFill>
                <a:latin typeface="Arial Black" panose="020B0A04020102020204" pitchFamily="34" charset="0"/>
              </a:rPr>
              <a:t>LaTeX is mainly used for writing scientific documents such as reports, articles, theses, and books. It allows users to focus on the content while the system automatically manages the layout, formatting, and structure of the document.</a:t>
            </a:r>
          </a:p>
          <a:p>
            <a:r>
              <a:rPr lang="en-US" dirty="0">
                <a:solidFill>
                  <a:srgbClr val="063864"/>
                </a:solidFill>
                <a:latin typeface="Arial Black" panose="020B0A04020102020204" pitchFamily="34" charset="0"/>
              </a:rPr>
              <a:t>One of the main advantages of LaTeX is its ability to handle complex documents that include mathematical formulas, tables, figures, references, and bibliographies. This makes it especially useful in fields such as computer science, mathematics, engineering, and physics.</a:t>
            </a:r>
          </a:p>
          <a:p>
            <a:r>
              <a:rPr lang="en-US" dirty="0">
                <a:solidFill>
                  <a:srgbClr val="063864"/>
                </a:solidFill>
                <a:latin typeface="Arial Black" panose="020B0A04020102020204" pitchFamily="34" charset="0"/>
              </a:rPr>
              <a:t>In the context of TIC, LaTeX contributes to information management and communication by enabling the production of high-quality and well-structured documents. It also supports collaboration, as documents can be easily shared and edited using version control systems.</a:t>
            </a:r>
            <a:endParaRPr lang="fr-DZ" dirty="0">
              <a:solidFill>
                <a:srgbClr val="063864"/>
              </a:solidFill>
              <a:latin typeface="Arial Black" panose="020B0A04020102020204" pitchFamily="34" charset="0"/>
            </a:endParaRPr>
          </a:p>
        </p:txBody>
      </p:sp>
    </p:spTree>
    <p:extLst>
      <p:ext uri="{BB962C8B-B14F-4D97-AF65-F5344CB8AC3E}">
        <p14:creationId xmlns:p14="http://schemas.microsoft.com/office/powerpoint/2010/main" val="224197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anim calcmode="lin" valueType="num">
                                      <p:cBhvr>
                                        <p:cTn id="20"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1000"/>
                                        <p:tgtEl>
                                          <p:spTgt spid="9">
                                            <p:txEl>
                                              <p:pRg st="2" end="2"/>
                                            </p:txEl>
                                          </p:spTgt>
                                        </p:tgtEl>
                                      </p:cBhvr>
                                    </p:animEffect>
                                    <p:anim calcmode="lin" valueType="num">
                                      <p:cBhvr>
                                        <p:cTn id="2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xEl>
                                              <p:pRg st="3" end="3"/>
                                            </p:txEl>
                                          </p:spTgt>
                                        </p:tgtEl>
                                        <p:attrNameLst>
                                          <p:attrName>style.visibility</p:attrName>
                                        </p:attrNameLst>
                                      </p:cBhvr>
                                      <p:to>
                                        <p:strVal val="visible"/>
                                      </p:to>
                                    </p:set>
                                    <p:animEffect transition="in" filter="fade">
                                      <p:cBhvr>
                                        <p:cTn id="29" dur="1000"/>
                                        <p:tgtEl>
                                          <p:spTgt spid="9">
                                            <p:txEl>
                                              <p:pRg st="3" end="3"/>
                                            </p:txEl>
                                          </p:spTgt>
                                        </p:tgtEl>
                                      </p:cBhvr>
                                    </p:animEffect>
                                    <p:anim calcmode="lin" valueType="num">
                                      <p:cBhvr>
                                        <p:cTn id="30"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3" end="3"/>
                                            </p:txEl>
                                          </p:spTgt>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9">
                                            <p:txEl>
                                              <p:pRg st="4" end="4"/>
                                            </p:txEl>
                                          </p:spTgt>
                                        </p:tgtEl>
                                        <p:attrNameLst>
                                          <p:attrName>style.visibility</p:attrName>
                                        </p:attrNameLst>
                                      </p:cBhvr>
                                      <p:to>
                                        <p:strVal val="visible"/>
                                      </p:to>
                                    </p:set>
                                    <p:animEffect transition="in" filter="fade">
                                      <p:cBhvr>
                                        <p:cTn id="34" dur="1000"/>
                                        <p:tgtEl>
                                          <p:spTgt spid="9">
                                            <p:txEl>
                                              <p:pRg st="4" end="4"/>
                                            </p:txEl>
                                          </p:spTgt>
                                        </p:tgtEl>
                                      </p:cBhvr>
                                    </p:animEffect>
                                    <p:anim calcmode="lin" valueType="num">
                                      <p:cBhvr>
                                        <p:cTn id="35"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9">
                                            <p:txEl>
                                              <p:pRg st="5" end="5"/>
                                            </p:txEl>
                                          </p:spTgt>
                                        </p:tgtEl>
                                        <p:attrNameLst>
                                          <p:attrName>style.visibility</p:attrName>
                                        </p:attrNameLst>
                                      </p:cBhvr>
                                      <p:to>
                                        <p:strVal val="visible"/>
                                      </p:to>
                                    </p:set>
                                    <p:animEffect transition="in" filter="fade">
                                      <p:cBhvr>
                                        <p:cTn id="41" dur="1000"/>
                                        <p:tgtEl>
                                          <p:spTgt spid="9">
                                            <p:txEl>
                                              <p:pRg st="5" end="5"/>
                                            </p:txEl>
                                          </p:spTgt>
                                        </p:tgtEl>
                                      </p:cBhvr>
                                    </p:animEffect>
                                    <p:anim calcmode="lin" valueType="num">
                                      <p:cBhvr>
                                        <p:cTn id="42"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43" dur="1000" fill="hold"/>
                                        <p:tgtEl>
                                          <p:spTgt spid="9">
                                            <p:txEl>
                                              <p:pRg st="5" end="5"/>
                                            </p:txEl>
                                          </p:spTgt>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9">
                                            <p:txEl>
                                              <p:pRg st="6" end="6"/>
                                            </p:txEl>
                                          </p:spTgt>
                                        </p:tgtEl>
                                        <p:attrNameLst>
                                          <p:attrName>style.visibility</p:attrName>
                                        </p:attrNameLst>
                                      </p:cBhvr>
                                      <p:to>
                                        <p:strVal val="visible"/>
                                      </p:to>
                                    </p:set>
                                    <p:animEffect transition="in" filter="fade">
                                      <p:cBhvr>
                                        <p:cTn id="46" dur="1000"/>
                                        <p:tgtEl>
                                          <p:spTgt spid="9">
                                            <p:txEl>
                                              <p:pRg st="6" end="6"/>
                                            </p:txEl>
                                          </p:spTgt>
                                        </p:tgtEl>
                                      </p:cBhvr>
                                    </p:animEffect>
                                    <p:anim calcmode="lin" valueType="num">
                                      <p:cBhvr>
                                        <p:cTn id="47" dur="1000" fill="hold"/>
                                        <p:tgtEl>
                                          <p:spTgt spid="9">
                                            <p:txEl>
                                              <p:pRg st="6" end="6"/>
                                            </p:txEl>
                                          </p:spTgt>
                                        </p:tgtEl>
                                        <p:attrNameLst>
                                          <p:attrName>ppt_x</p:attrName>
                                        </p:attrNameLst>
                                      </p:cBhvr>
                                      <p:tavLst>
                                        <p:tav tm="0">
                                          <p:val>
                                            <p:strVal val="#ppt_x"/>
                                          </p:val>
                                        </p:tav>
                                        <p:tav tm="100000">
                                          <p:val>
                                            <p:strVal val="#ppt_x"/>
                                          </p:val>
                                        </p:tav>
                                      </p:tavLst>
                                    </p:anim>
                                    <p:anim calcmode="lin" valueType="num">
                                      <p:cBhvr>
                                        <p:cTn id="48" dur="1000" fill="hold"/>
                                        <p:tgtEl>
                                          <p:spTgt spid="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 name="Picture 1">
            <a:extLst>
              <a:ext uri="{FF2B5EF4-FFF2-40B4-BE49-F238E27FC236}">
                <a16:creationId xmlns:a16="http://schemas.microsoft.com/office/drawing/2014/main" id="{26299834-1107-4736-9E9D-B0AC223FE43D}"/>
              </a:ext>
            </a:extLst>
          </p:cNvPr>
          <p:cNvPicPr>
            <a:picLocks noChangeAspect="1"/>
          </p:cNvPicPr>
          <p:nvPr/>
        </p:nvPicPr>
        <p:blipFill>
          <a:blip r:embed="rId3"/>
          <a:stretch>
            <a:fillRect/>
          </a:stretch>
        </p:blipFill>
        <p:spPr>
          <a:xfrm>
            <a:off x="7409689" y="-1628349"/>
            <a:ext cx="8132769" cy="6712278"/>
          </a:xfrm>
          <a:prstGeom prst="rect">
            <a:avLst/>
          </a:prstGeom>
        </p:spPr>
      </p:pic>
      <p:sp>
        <p:nvSpPr>
          <p:cNvPr id="6" name="Rectangle 5">
            <a:extLst>
              <a:ext uri="{FF2B5EF4-FFF2-40B4-BE49-F238E27FC236}">
                <a16:creationId xmlns:a16="http://schemas.microsoft.com/office/drawing/2014/main" id="{E9397BB9-B22B-4130-A5A3-BD8E85663AC7}"/>
              </a:ext>
            </a:extLst>
          </p:cNvPr>
          <p:cNvSpPr/>
          <p:nvPr/>
        </p:nvSpPr>
        <p:spPr>
          <a:xfrm>
            <a:off x="425302" y="1166842"/>
            <a:ext cx="7166344" cy="4801314"/>
          </a:xfrm>
          <a:prstGeom prst="rect">
            <a:avLst/>
          </a:prstGeom>
        </p:spPr>
        <p:txBody>
          <a:bodyPr wrap="square">
            <a:spAutoFit/>
          </a:bodyPr>
          <a:lstStyle/>
          <a:p>
            <a:r>
              <a:rPr lang="en-US" sz="3600" dirty="0">
                <a:solidFill>
                  <a:srgbClr val="1764B1"/>
                </a:solidFill>
                <a:latin typeface="Arial Black" panose="020B0A04020102020204" pitchFamily="34" charset="0"/>
              </a:rPr>
              <a:t>Relation between LaTeX and TIC</a:t>
            </a:r>
          </a:p>
          <a:p>
            <a:r>
              <a:rPr lang="en-US" dirty="0">
                <a:solidFill>
                  <a:srgbClr val="063864"/>
                </a:solidFill>
                <a:latin typeface="Arial Black" panose="020B0A04020102020204" pitchFamily="34" charset="0"/>
              </a:rPr>
              <a:t>LaTeX supports TIC by improving the clarity, accuracy, and presentation of information. It helps researchers, students, and professionals communicate complex ideas effectively through well-formatted digital documents.</a:t>
            </a:r>
          </a:p>
          <a:p>
            <a:endParaRPr lang="en-US" dirty="0">
              <a:solidFill>
                <a:srgbClr val="063864"/>
              </a:solidFill>
              <a:latin typeface="Arial Black" panose="020B0A04020102020204" pitchFamily="34" charset="0"/>
            </a:endParaRPr>
          </a:p>
          <a:p>
            <a:r>
              <a:rPr lang="en-US" sz="3600" dirty="0">
                <a:solidFill>
                  <a:srgbClr val="1764B1"/>
                </a:solidFill>
                <a:latin typeface="Arial Black" panose="020B0A04020102020204" pitchFamily="34" charset="0"/>
              </a:rPr>
              <a:t>Conclusion</a:t>
            </a:r>
          </a:p>
          <a:p>
            <a:r>
              <a:rPr lang="en-US" dirty="0">
                <a:solidFill>
                  <a:srgbClr val="063864"/>
                </a:solidFill>
                <a:latin typeface="Arial Black" panose="020B0A04020102020204" pitchFamily="34" charset="0"/>
              </a:rPr>
              <a:t>In conclusion, LaTeX is an important TIC tool for academic and technical communication. Its precision, reliability, and professional output make it a valuable technology for information creation and sharing in the digital age</a:t>
            </a:r>
            <a:r>
              <a:rPr lang="en-US" dirty="0"/>
              <a:t>.</a:t>
            </a:r>
            <a:endParaRPr lang="fr-DZ" dirty="0"/>
          </a:p>
        </p:txBody>
      </p:sp>
    </p:spTree>
    <p:extLst>
      <p:ext uri="{BB962C8B-B14F-4D97-AF65-F5344CB8AC3E}">
        <p14:creationId xmlns:p14="http://schemas.microsoft.com/office/powerpoint/2010/main" val="49658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1000"/>
                                        <p:tgtEl>
                                          <p:spTgt spid="6">
                                            <p:txEl>
                                              <p:pRg st="1" end="1"/>
                                            </p:txEl>
                                          </p:spTgt>
                                        </p:tgtEl>
                                      </p:cBhvr>
                                    </p:animEffect>
                                    <p:anim calcmode="lin" valueType="num">
                                      <p:cBhvr>
                                        <p:cTn id="15"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fade">
                                      <p:cBhvr>
                                        <p:cTn id="21" dur="1000"/>
                                        <p:tgtEl>
                                          <p:spTgt spid="6">
                                            <p:txEl>
                                              <p:pRg st="3" end="3"/>
                                            </p:txEl>
                                          </p:spTgt>
                                        </p:tgtEl>
                                      </p:cBhvr>
                                    </p:animEffect>
                                    <p:anim calcmode="lin" valueType="num">
                                      <p:cBhvr>
                                        <p:cTn id="2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4" end="4"/>
                                            </p:txEl>
                                          </p:spTgt>
                                        </p:tgtEl>
                                        <p:attrNameLst>
                                          <p:attrName>style.visibility</p:attrName>
                                        </p:attrNameLst>
                                      </p:cBhvr>
                                      <p:to>
                                        <p:strVal val="visible"/>
                                      </p:to>
                                    </p:set>
                                    <p:animEffect transition="in" filter="fade">
                                      <p:cBhvr>
                                        <p:cTn id="28" dur="1000"/>
                                        <p:tgtEl>
                                          <p:spTgt spid="6">
                                            <p:txEl>
                                              <p:pRg st="4" end="4"/>
                                            </p:txEl>
                                          </p:spTgt>
                                        </p:tgtEl>
                                      </p:cBhvr>
                                    </p:animEffect>
                                    <p:anim calcmode="lin" valueType="num">
                                      <p:cBhvr>
                                        <p:cTn id="29"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 name="Picture 1">
            <a:extLst>
              <a:ext uri="{FF2B5EF4-FFF2-40B4-BE49-F238E27FC236}">
                <a16:creationId xmlns:a16="http://schemas.microsoft.com/office/drawing/2014/main" id="{8ED7CC3E-88F3-4B25-AB2B-BD5F51136BA8}"/>
              </a:ext>
            </a:extLst>
          </p:cNvPr>
          <p:cNvPicPr>
            <a:picLocks noChangeAspect="1"/>
          </p:cNvPicPr>
          <p:nvPr/>
        </p:nvPicPr>
        <p:blipFill>
          <a:blip r:embed="rId3"/>
          <a:stretch>
            <a:fillRect/>
          </a:stretch>
        </p:blipFill>
        <p:spPr>
          <a:xfrm>
            <a:off x="6941857" y="-1564553"/>
            <a:ext cx="8132769" cy="6712278"/>
          </a:xfrm>
          <a:prstGeom prst="rect">
            <a:avLst/>
          </a:prstGeom>
        </p:spPr>
      </p:pic>
      <p:sp>
        <p:nvSpPr>
          <p:cNvPr id="6" name="Rectangle 5">
            <a:extLst>
              <a:ext uri="{FF2B5EF4-FFF2-40B4-BE49-F238E27FC236}">
                <a16:creationId xmlns:a16="http://schemas.microsoft.com/office/drawing/2014/main" id="{43BA2C3E-2CF4-4179-8163-41EA92BA0616}"/>
              </a:ext>
            </a:extLst>
          </p:cNvPr>
          <p:cNvSpPr/>
          <p:nvPr/>
        </p:nvSpPr>
        <p:spPr>
          <a:xfrm>
            <a:off x="510364" y="1437643"/>
            <a:ext cx="4125432" cy="707886"/>
          </a:xfrm>
          <a:prstGeom prst="rect">
            <a:avLst/>
          </a:prstGeom>
        </p:spPr>
        <p:txBody>
          <a:bodyPr wrap="square">
            <a:spAutoFit/>
          </a:bodyPr>
          <a:lstStyle/>
          <a:p>
            <a:r>
              <a:rPr lang="fr-FR" sz="4000" dirty="0">
                <a:solidFill>
                  <a:srgbClr val="1764B1"/>
                </a:solidFill>
                <a:latin typeface="Arial Black" panose="020B0A04020102020204" pitchFamily="34" charset="0"/>
              </a:rPr>
              <a:t>Git &amp; GitHub</a:t>
            </a:r>
          </a:p>
        </p:txBody>
      </p:sp>
      <p:sp>
        <p:nvSpPr>
          <p:cNvPr id="8" name="Rectangle 7">
            <a:extLst>
              <a:ext uri="{FF2B5EF4-FFF2-40B4-BE49-F238E27FC236}">
                <a16:creationId xmlns:a16="http://schemas.microsoft.com/office/drawing/2014/main" id="{BC8145C0-C471-4A90-9254-3D4221F533AA}"/>
              </a:ext>
            </a:extLst>
          </p:cNvPr>
          <p:cNvSpPr/>
          <p:nvPr/>
        </p:nvSpPr>
        <p:spPr>
          <a:xfrm>
            <a:off x="212651" y="2318474"/>
            <a:ext cx="8132768" cy="1631216"/>
          </a:xfrm>
          <a:prstGeom prst="rect">
            <a:avLst/>
          </a:prstGeom>
        </p:spPr>
        <p:txBody>
          <a:bodyPr wrap="square">
            <a:spAutoFit/>
          </a:bodyPr>
          <a:lstStyle/>
          <a:p>
            <a:r>
              <a:rPr lang="en-US" sz="2000" dirty="0">
                <a:solidFill>
                  <a:srgbClr val="063864"/>
                </a:solidFill>
                <a:latin typeface="Arial Black" panose="020B0A04020102020204" pitchFamily="34" charset="0"/>
              </a:rPr>
              <a:t>Git and GitHub widely used tools in software development and are an important part of Information and Communication Technologies (TIC). They are mainly used for version control, collaboration, and code management.</a:t>
            </a:r>
            <a:endParaRPr lang="fr-DZ" sz="2000" dirty="0">
              <a:solidFill>
                <a:srgbClr val="063864"/>
              </a:solidFill>
              <a:latin typeface="Arial Black" panose="020B0A04020102020204" pitchFamily="34" charset="0"/>
            </a:endParaRPr>
          </a:p>
        </p:txBody>
      </p:sp>
    </p:spTree>
    <p:extLst>
      <p:ext uri="{BB962C8B-B14F-4D97-AF65-F5344CB8AC3E}">
        <p14:creationId xmlns:p14="http://schemas.microsoft.com/office/powerpoint/2010/main" val="1846812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 name="Rectangle: Rounded Corners 4">
            <a:extLst>
              <a:ext uri="{FF2B5EF4-FFF2-40B4-BE49-F238E27FC236}">
                <a16:creationId xmlns:a16="http://schemas.microsoft.com/office/drawing/2014/main" id="{416822C7-16EC-48B7-90AE-61FEC891E894}"/>
              </a:ext>
            </a:extLst>
          </p:cNvPr>
          <p:cNvSpPr/>
          <p:nvPr/>
        </p:nvSpPr>
        <p:spPr>
          <a:xfrm>
            <a:off x="1699437" y="850605"/>
            <a:ext cx="2849525" cy="70174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Arial Black" panose="020B0A04020102020204" pitchFamily="34" charset="0"/>
              </a:rPr>
              <a:t>Git</a:t>
            </a:r>
            <a:endParaRPr lang="fr-DZ" sz="2800" dirty="0">
              <a:latin typeface="Arial Black" panose="020B0A04020102020204" pitchFamily="34" charset="0"/>
            </a:endParaRPr>
          </a:p>
        </p:txBody>
      </p:sp>
      <p:sp>
        <p:nvSpPr>
          <p:cNvPr id="6" name="Rectangle: Rounded Corners 5">
            <a:extLst>
              <a:ext uri="{FF2B5EF4-FFF2-40B4-BE49-F238E27FC236}">
                <a16:creationId xmlns:a16="http://schemas.microsoft.com/office/drawing/2014/main" id="{597F82CD-66EA-400A-B6F7-0FDDE4B0446F}"/>
              </a:ext>
            </a:extLst>
          </p:cNvPr>
          <p:cNvSpPr/>
          <p:nvPr/>
        </p:nvSpPr>
        <p:spPr>
          <a:xfrm>
            <a:off x="7680251" y="850605"/>
            <a:ext cx="2849525" cy="701748"/>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latin typeface="Arial Black" panose="020B0A04020102020204" pitchFamily="34" charset="0"/>
              </a:rPr>
              <a:t>GitHub</a:t>
            </a:r>
            <a:endParaRPr lang="fr-DZ" sz="2800" dirty="0">
              <a:latin typeface="Arial Black" panose="020B0A04020102020204" pitchFamily="34" charset="0"/>
            </a:endParaRPr>
          </a:p>
        </p:txBody>
      </p:sp>
      <p:sp>
        <p:nvSpPr>
          <p:cNvPr id="7" name="Rectangle: Diagonal Corners Rounded 6">
            <a:extLst>
              <a:ext uri="{FF2B5EF4-FFF2-40B4-BE49-F238E27FC236}">
                <a16:creationId xmlns:a16="http://schemas.microsoft.com/office/drawing/2014/main" id="{E03980E1-8FAF-41A8-B53C-35E3BB55074C}"/>
              </a:ext>
            </a:extLst>
          </p:cNvPr>
          <p:cNvSpPr/>
          <p:nvPr/>
        </p:nvSpPr>
        <p:spPr>
          <a:xfrm>
            <a:off x="267586" y="2020184"/>
            <a:ext cx="5713228" cy="4529470"/>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a version control system that allows developers to track changes made to files and source code over time. It helps users manage different versions of a project, recover previous work, and work efficiently on large projects. Git also enables collaboration by allowing multiple people to work on the same project without conflicts. Each user can make changes independently, and Git manages these changes in an organized way.</a:t>
            </a:r>
            <a:endParaRPr lang="fr-DZ" sz="2000" dirty="0"/>
          </a:p>
        </p:txBody>
      </p:sp>
      <p:sp>
        <p:nvSpPr>
          <p:cNvPr id="8" name="Rectangle: Diagonal Corners Rounded 7">
            <a:extLst>
              <a:ext uri="{FF2B5EF4-FFF2-40B4-BE49-F238E27FC236}">
                <a16:creationId xmlns:a16="http://schemas.microsoft.com/office/drawing/2014/main" id="{B483C2F0-D686-430D-90FB-80F2E6F8640D}"/>
              </a:ext>
            </a:extLst>
          </p:cNvPr>
          <p:cNvSpPr/>
          <p:nvPr/>
        </p:nvSpPr>
        <p:spPr>
          <a:xfrm>
            <a:off x="6248400" y="1940441"/>
            <a:ext cx="5713228" cy="4529470"/>
          </a:xfrm>
          <a:prstGeom prst="round2Diag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is a web-based platform that uses Git to host and manage projects online. It provides a centralized place where developers can store their repositories, share code, and collaborate with others. GitHub supports communication and teamwork by offering features such as repositories, branches, pull requests, and issue tracking. These features allow teams to review changes, discuss improvements, and manage project tasks effectively</a:t>
            </a:r>
            <a:endParaRPr lang="fr-DZ" sz="2000" dirty="0"/>
          </a:p>
        </p:txBody>
      </p:sp>
    </p:spTree>
    <p:extLst>
      <p:ext uri="{BB962C8B-B14F-4D97-AF65-F5344CB8AC3E}">
        <p14:creationId xmlns:p14="http://schemas.microsoft.com/office/powerpoint/2010/main" val="2950911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4A05E2-A4F4-48D3-B847-86C5E3199C61}"/>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444"/>
            <a:ext cx="12192000" cy="6857999"/>
          </a:xfrm>
          <a:prstGeom prst="rect">
            <a:avLst/>
          </a:prstGeom>
        </p:spPr>
      </p:pic>
      <p:sp>
        <p:nvSpPr>
          <p:cNvPr id="7" name="Oval 6">
            <a:extLst>
              <a:ext uri="{FF2B5EF4-FFF2-40B4-BE49-F238E27FC236}">
                <a16:creationId xmlns:a16="http://schemas.microsoft.com/office/drawing/2014/main" id="{746B1262-FF92-4EDE-BFE1-C8498F8B3F13}"/>
              </a:ext>
            </a:extLst>
          </p:cNvPr>
          <p:cNvSpPr/>
          <p:nvPr/>
        </p:nvSpPr>
        <p:spPr>
          <a:xfrm>
            <a:off x="6721478" y="5204287"/>
            <a:ext cx="855023" cy="7481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8" name="Picture 7">
            <a:extLst>
              <a:ext uri="{FF2B5EF4-FFF2-40B4-BE49-F238E27FC236}">
                <a16:creationId xmlns:a16="http://schemas.microsoft.com/office/drawing/2014/main" id="{3B5DD4D0-3FD2-4D20-8DF7-DB07D82F6E64}"/>
              </a:ext>
            </a:extLst>
          </p:cNvPr>
          <p:cNvPicPr>
            <a:picLocks noChangeAspect="1"/>
          </p:cNvPicPr>
          <p:nvPr/>
        </p:nvPicPr>
        <p:blipFill>
          <a:blip r:embed="rId4"/>
          <a:stretch>
            <a:fillRect/>
          </a:stretch>
        </p:blipFill>
        <p:spPr>
          <a:xfrm>
            <a:off x="7391717" y="6030218"/>
            <a:ext cx="853514" cy="749873"/>
          </a:xfrm>
          <a:prstGeom prst="rect">
            <a:avLst/>
          </a:prstGeom>
        </p:spPr>
      </p:pic>
      <p:pic>
        <p:nvPicPr>
          <p:cNvPr id="10" name="Picture 9">
            <a:extLst>
              <a:ext uri="{FF2B5EF4-FFF2-40B4-BE49-F238E27FC236}">
                <a16:creationId xmlns:a16="http://schemas.microsoft.com/office/drawing/2014/main" id="{04133910-88C9-4953-917A-2C297680DE90}"/>
              </a:ext>
            </a:extLst>
          </p:cNvPr>
          <p:cNvPicPr>
            <a:picLocks noChangeAspect="1"/>
          </p:cNvPicPr>
          <p:nvPr/>
        </p:nvPicPr>
        <p:blipFill>
          <a:blip r:embed="rId4"/>
          <a:stretch>
            <a:fillRect/>
          </a:stretch>
        </p:blipFill>
        <p:spPr>
          <a:xfrm>
            <a:off x="6096000" y="4376625"/>
            <a:ext cx="853514" cy="749873"/>
          </a:xfrm>
          <a:prstGeom prst="rect">
            <a:avLst/>
          </a:prstGeom>
        </p:spPr>
      </p:pic>
      <p:pic>
        <p:nvPicPr>
          <p:cNvPr id="11" name="Picture 10">
            <a:extLst>
              <a:ext uri="{FF2B5EF4-FFF2-40B4-BE49-F238E27FC236}">
                <a16:creationId xmlns:a16="http://schemas.microsoft.com/office/drawing/2014/main" id="{4983CCA7-FC77-4765-B3DB-BC82ED078A18}"/>
              </a:ext>
            </a:extLst>
          </p:cNvPr>
          <p:cNvPicPr>
            <a:picLocks noChangeAspect="1"/>
          </p:cNvPicPr>
          <p:nvPr/>
        </p:nvPicPr>
        <p:blipFill>
          <a:blip r:embed="rId4"/>
          <a:stretch>
            <a:fillRect/>
          </a:stretch>
        </p:blipFill>
        <p:spPr>
          <a:xfrm>
            <a:off x="4920300" y="2721301"/>
            <a:ext cx="853514" cy="749873"/>
          </a:xfrm>
          <a:prstGeom prst="rect">
            <a:avLst/>
          </a:prstGeom>
        </p:spPr>
      </p:pic>
      <p:pic>
        <p:nvPicPr>
          <p:cNvPr id="12" name="Picture 11">
            <a:extLst>
              <a:ext uri="{FF2B5EF4-FFF2-40B4-BE49-F238E27FC236}">
                <a16:creationId xmlns:a16="http://schemas.microsoft.com/office/drawing/2014/main" id="{901003F3-8687-4B78-B71C-11F2FAA8DF18}"/>
              </a:ext>
            </a:extLst>
          </p:cNvPr>
          <p:cNvPicPr>
            <a:picLocks noChangeAspect="1"/>
          </p:cNvPicPr>
          <p:nvPr/>
        </p:nvPicPr>
        <p:blipFill>
          <a:blip r:embed="rId4"/>
          <a:stretch>
            <a:fillRect/>
          </a:stretch>
        </p:blipFill>
        <p:spPr>
          <a:xfrm>
            <a:off x="5548079" y="3548963"/>
            <a:ext cx="853514" cy="749873"/>
          </a:xfrm>
          <a:prstGeom prst="rect">
            <a:avLst/>
          </a:prstGeom>
        </p:spPr>
      </p:pic>
      <p:pic>
        <p:nvPicPr>
          <p:cNvPr id="15" name="Picture 14">
            <a:extLst>
              <a:ext uri="{FF2B5EF4-FFF2-40B4-BE49-F238E27FC236}">
                <a16:creationId xmlns:a16="http://schemas.microsoft.com/office/drawing/2014/main" id="{0DC6DDD8-8422-47E7-99C5-0FD147253C02}"/>
              </a:ext>
            </a:extLst>
          </p:cNvPr>
          <p:cNvPicPr>
            <a:picLocks noChangeAspect="1"/>
          </p:cNvPicPr>
          <p:nvPr/>
        </p:nvPicPr>
        <p:blipFill>
          <a:blip r:embed="rId4"/>
          <a:stretch>
            <a:fillRect/>
          </a:stretch>
        </p:blipFill>
        <p:spPr>
          <a:xfrm>
            <a:off x="3029460" y="238315"/>
            <a:ext cx="853514" cy="749873"/>
          </a:xfrm>
          <a:prstGeom prst="rect">
            <a:avLst/>
          </a:prstGeom>
        </p:spPr>
      </p:pic>
      <p:pic>
        <p:nvPicPr>
          <p:cNvPr id="16" name="Picture 15">
            <a:extLst>
              <a:ext uri="{FF2B5EF4-FFF2-40B4-BE49-F238E27FC236}">
                <a16:creationId xmlns:a16="http://schemas.microsoft.com/office/drawing/2014/main" id="{98F25562-7A5F-4DF7-B015-7F6F742B145F}"/>
              </a:ext>
            </a:extLst>
          </p:cNvPr>
          <p:cNvPicPr>
            <a:picLocks noChangeAspect="1"/>
          </p:cNvPicPr>
          <p:nvPr/>
        </p:nvPicPr>
        <p:blipFill>
          <a:blip r:embed="rId4"/>
          <a:stretch>
            <a:fillRect/>
          </a:stretch>
        </p:blipFill>
        <p:spPr>
          <a:xfrm>
            <a:off x="3596531" y="1053591"/>
            <a:ext cx="853514" cy="749873"/>
          </a:xfrm>
          <a:prstGeom prst="rect">
            <a:avLst/>
          </a:prstGeom>
        </p:spPr>
      </p:pic>
      <p:pic>
        <p:nvPicPr>
          <p:cNvPr id="17" name="Picture 16">
            <a:extLst>
              <a:ext uri="{FF2B5EF4-FFF2-40B4-BE49-F238E27FC236}">
                <a16:creationId xmlns:a16="http://schemas.microsoft.com/office/drawing/2014/main" id="{892E64D9-2330-4D90-8167-D45722A29CAA}"/>
              </a:ext>
            </a:extLst>
          </p:cNvPr>
          <p:cNvPicPr>
            <a:picLocks noChangeAspect="1"/>
          </p:cNvPicPr>
          <p:nvPr/>
        </p:nvPicPr>
        <p:blipFill>
          <a:blip r:embed="rId4"/>
          <a:stretch>
            <a:fillRect/>
          </a:stretch>
        </p:blipFill>
        <p:spPr>
          <a:xfrm>
            <a:off x="4309731" y="1893639"/>
            <a:ext cx="853514" cy="749873"/>
          </a:xfrm>
          <a:prstGeom prst="rect">
            <a:avLst/>
          </a:prstGeom>
        </p:spPr>
      </p:pic>
      <p:sp>
        <p:nvSpPr>
          <p:cNvPr id="28" name="Rectangle 27">
            <a:extLst>
              <a:ext uri="{FF2B5EF4-FFF2-40B4-BE49-F238E27FC236}">
                <a16:creationId xmlns:a16="http://schemas.microsoft.com/office/drawing/2014/main" id="{AC58E802-E94F-406F-ADF9-7712BC621E3F}"/>
              </a:ext>
            </a:extLst>
          </p:cNvPr>
          <p:cNvSpPr/>
          <p:nvPr/>
        </p:nvSpPr>
        <p:spPr>
          <a:xfrm rot="10800000" flipV="1">
            <a:off x="2370091" y="225473"/>
            <a:ext cx="5260724" cy="646331"/>
          </a:xfrm>
          <a:prstGeom prst="rect">
            <a:avLst/>
          </a:prstGeom>
          <a:noFill/>
        </p:spPr>
        <p:txBody>
          <a:bodyPr wrap="square" lIns="91440" tIns="45720" rIns="91440" bIns="45720">
            <a:spAutoFit/>
          </a:bodyPr>
          <a:lstStyle/>
          <a:p>
            <a:pPr algn="ctr"/>
            <a:r>
              <a:rPr lang="en-US" sz="3600" b="1"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Introduction</a:t>
            </a:r>
          </a:p>
        </p:txBody>
      </p:sp>
      <p:sp>
        <p:nvSpPr>
          <p:cNvPr id="51" name="Flowchart: Decision 50">
            <a:extLst>
              <a:ext uri="{FF2B5EF4-FFF2-40B4-BE49-F238E27FC236}">
                <a16:creationId xmlns:a16="http://schemas.microsoft.com/office/drawing/2014/main" id="{CD14E88A-B1AC-4A66-ACC7-AA24382F1724}"/>
              </a:ext>
            </a:extLst>
          </p:cNvPr>
          <p:cNvSpPr/>
          <p:nvPr/>
        </p:nvSpPr>
        <p:spPr>
          <a:xfrm rot="1532262">
            <a:off x="2946539" y="-93760"/>
            <a:ext cx="4649518" cy="2237305"/>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2" name="Flowchart: Decision 51">
            <a:extLst>
              <a:ext uri="{FF2B5EF4-FFF2-40B4-BE49-F238E27FC236}">
                <a16:creationId xmlns:a16="http://schemas.microsoft.com/office/drawing/2014/main" id="{02F4C5F1-980A-4236-A078-31B504336A4A}"/>
              </a:ext>
            </a:extLst>
          </p:cNvPr>
          <p:cNvSpPr/>
          <p:nvPr/>
        </p:nvSpPr>
        <p:spPr>
          <a:xfrm rot="1224796">
            <a:off x="4412839" y="843968"/>
            <a:ext cx="6175310" cy="4281624"/>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3" name="Flowchart: Decision 52">
            <a:extLst>
              <a:ext uri="{FF2B5EF4-FFF2-40B4-BE49-F238E27FC236}">
                <a16:creationId xmlns:a16="http://schemas.microsoft.com/office/drawing/2014/main" id="{2A0EBAEB-73DA-4314-BFE3-24B617E83A40}"/>
              </a:ext>
            </a:extLst>
          </p:cNvPr>
          <p:cNvSpPr/>
          <p:nvPr/>
        </p:nvSpPr>
        <p:spPr>
          <a:xfrm rot="1071099">
            <a:off x="5763012" y="2205840"/>
            <a:ext cx="6026586" cy="4825885"/>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54" name="Flowchart: Decision 53">
            <a:extLst>
              <a:ext uri="{FF2B5EF4-FFF2-40B4-BE49-F238E27FC236}">
                <a16:creationId xmlns:a16="http://schemas.microsoft.com/office/drawing/2014/main" id="{13E0CE49-475B-4835-931C-FE9D556EF3E6}"/>
              </a:ext>
            </a:extLst>
          </p:cNvPr>
          <p:cNvSpPr/>
          <p:nvPr/>
        </p:nvSpPr>
        <p:spPr>
          <a:xfrm rot="19419343">
            <a:off x="5537743" y="-293915"/>
            <a:ext cx="286775" cy="7326724"/>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5" name="Flowchart: Decision 54">
            <a:extLst>
              <a:ext uri="{FF2B5EF4-FFF2-40B4-BE49-F238E27FC236}">
                <a16:creationId xmlns:a16="http://schemas.microsoft.com/office/drawing/2014/main" id="{37020D41-4940-4BA7-AFFA-B7A70502555E}"/>
              </a:ext>
            </a:extLst>
          </p:cNvPr>
          <p:cNvSpPr/>
          <p:nvPr/>
        </p:nvSpPr>
        <p:spPr>
          <a:xfrm>
            <a:off x="5693660" y="0"/>
            <a:ext cx="6498340" cy="4517583"/>
          </a:xfrm>
          <a:prstGeom prst="flowChartDecisi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6" name="Right Triangle 55">
            <a:extLst>
              <a:ext uri="{FF2B5EF4-FFF2-40B4-BE49-F238E27FC236}">
                <a16:creationId xmlns:a16="http://schemas.microsoft.com/office/drawing/2014/main" id="{156D369D-ED20-4518-AD08-1C1A166F693E}"/>
              </a:ext>
            </a:extLst>
          </p:cNvPr>
          <p:cNvSpPr/>
          <p:nvPr/>
        </p:nvSpPr>
        <p:spPr>
          <a:xfrm rot="10800000">
            <a:off x="4140190" y="0"/>
            <a:ext cx="8049773" cy="66392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7" name="Rectangle 56">
            <a:extLst>
              <a:ext uri="{FF2B5EF4-FFF2-40B4-BE49-F238E27FC236}">
                <a16:creationId xmlns:a16="http://schemas.microsoft.com/office/drawing/2014/main" id="{D297B24C-C181-44AD-B0DE-6AA4C30EA81C}"/>
              </a:ext>
            </a:extLst>
          </p:cNvPr>
          <p:cNvSpPr/>
          <p:nvPr/>
        </p:nvSpPr>
        <p:spPr>
          <a:xfrm>
            <a:off x="8018429" y="4064640"/>
            <a:ext cx="4173404" cy="2800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mc:AlternateContent xmlns:mc="http://schemas.openxmlformats.org/markup-compatibility/2006" xmlns:p14="http://schemas.microsoft.com/office/powerpoint/2010/main">
        <mc:Choice Requires="p14">
          <p:contentPart p14:bwMode="auto" r:id="rId5">
            <p14:nvContentPartPr>
              <p14:cNvPr id="58" name="Ink 57">
                <a:extLst>
                  <a:ext uri="{FF2B5EF4-FFF2-40B4-BE49-F238E27FC236}">
                    <a16:creationId xmlns:a16="http://schemas.microsoft.com/office/drawing/2014/main" id="{D5AB26F5-497D-4475-9646-369AFE4DDF7F}"/>
                  </a:ext>
                </a:extLst>
              </p14:cNvPr>
              <p14:cNvContentPartPr/>
              <p14:nvPr/>
            </p14:nvContentPartPr>
            <p14:xfrm>
              <a:off x="-5576643" y="446099"/>
              <a:ext cx="919800" cy="1915200"/>
            </p14:xfrm>
          </p:contentPart>
        </mc:Choice>
        <mc:Fallback xmlns="">
          <p:pic>
            <p:nvPicPr>
              <p:cNvPr id="58" name="Ink 57">
                <a:extLst>
                  <a:ext uri="{FF2B5EF4-FFF2-40B4-BE49-F238E27FC236}">
                    <a16:creationId xmlns:a16="http://schemas.microsoft.com/office/drawing/2014/main" id="{D5AB26F5-497D-4475-9646-369AFE4DDF7F}"/>
                  </a:ext>
                </a:extLst>
              </p:cNvPr>
              <p:cNvPicPr/>
              <p:nvPr/>
            </p:nvPicPr>
            <p:blipFill>
              <a:blip r:embed="rId6"/>
              <a:stretch>
                <a:fillRect/>
              </a:stretch>
            </p:blipFill>
            <p:spPr>
              <a:xfrm>
                <a:off x="-5585283" y="437459"/>
                <a:ext cx="937440" cy="1932840"/>
              </a:xfrm>
              <a:prstGeom prst="rect">
                <a:avLst/>
              </a:prstGeom>
            </p:spPr>
          </p:pic>
        </mc:Fallback>
      </mc:AlternateContent>
      <p:sp>
        <p:nvSpPr>
          <p:cNvPr id="62" name="Right Triangle 61">
            <a:extLst>
              <a:ext uri="{FF2B5EF4-FFF2-40B4-BE49-F238E27FC236}">
                <a16:creationId xmlns:a16="http://schemas.microsoft.com/office/drawing/2014/main" id="{187F7F89-2D6A-472D-BCC4-EBC1714CFBEA}"/>
              </a:ext>
            </a:extLst>
          </p:cNvPr>
          <p:cNvSpPr/>
          <p:nvPr/>
        </p:nvSpPr>
        <p:spPr>
          <a:xfrm rot="10800000">
            <a:off x="3164548" y="0"/>
            <a:ext cx="3790373" cy="127590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8" name="Oval 17">
            <a:extLst>
              <a:ext uri="{FF2B5EF4-FFF2-40B4-BE49-F238E27FC236}">
                <a16:creationId xmlns:a16="http://schemas.microsoft.com/office/drawing/2014/main" id="{D75B9EF3-F952-4F6E-AB27-CC9EC6046F40}"/>
              </a:ext>
            </a:extLst>
          </p:cNvPr>
          <p:cNvSpPr/>
          <p:nvPr/>
        </p:nvSpPr>
        <p:spPr>
          <a:xfrm>
            <a:off x="3109613" y="279930"/>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latin typeface="Arial Black" panose="020B0A04020102020204" pitchFamily="34" charset="0"/>
              </a:rPr>
              <a:t>1</a:t>
            </a:r>
            <a:endParaRPr lang="fr-DZ" sz="2800" b="1" dirty="0">
              <a:latin typeface="Arial Black" panose="020B0A04020102020204" pitchFamily="34" charset="0"/>
            </a:endParaRPr>
          </a:p>
        </p:txBody>
      </p:sp>
      <p:sp>
        <p:nvSpPr>
          <p:cNvPr id="20" name="Oval 19">
            <a:extLst>
              <a:ext uri="{FF2B5EF4-FFF2-40B4-BE49-F238E27FC236}">
                <a16:creationId xmlns:a16="http://schemas.microsoft.com/office/drawing/2014/main" id="{5A2AA525-7E69-4B77-B647-7A47F46BDF34}"/>
              </a:ext>
            </a:extLst>
          </p:cNvPr>
          <p:cNvSpPr/>
          <p:nvPr/>
        </p:nvSpPr>
        <p:spPr>
          <a:xfrm>
            <a:off x="3656691" y="1135756"/>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2</a:t>
            </a:r>
            <a:endParaRPr lang="fr-DZ" sz="2400" b="1" dirty="0">
              <a:latin typeface="Arial Black" panose="020B0A04020102020204" pitchFamily="34" charset="0"/>
            </a:endParaRPr>
          </a:p>
        </p:txBody>
      </p:sp>
      <p:sp>
        <p:nvSpPr>
          <p:cNvPr id="21" name="Oval 20">
            <a:extLst>
              <a:ext uri="{FF2B5EF4-FFF2-40B4-BE49-F238E27FC236}">
                <a16:creationId xmlns:a16="http://schemas.microsoft.com/office/drawing/2014/main" id="{8E0D65E8-7A8D-429E-B4AE-8F8A2A6ED088}"/>
              </a:ext>
            </a:extLst>
          </p:cNvPr>
          <p:cNvSpPr/>
          <p:nvPr/>
        </p:nvSpPr>
        <p:spPr>
          <a:xfrm>
            <a:off x="4389884" y="1961949"/>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3</a:t>
            </a:r>
            <a:endParaRPr lang="fr-DZ" sz="2400" b="1" dirty="0">
              <a:latin typeface="Arial Black" panose="020B0A04020102020204" pitchFamily="34" charset="0"/>
            </a:endParaRPr>
          </a:p>
        </p:txBody>
      </p:sp>
      <p:sp>
        <p:nvSpPr>
          <p:cNvPr id="22" name="Oval 21">
            <a:extLst>
              <a:ext uri="{FF2B5EF4-FFF2-40B4-BE49-F238E27FC236}">
                <a16:creationId xmlns:a16="http://schemas.microsoft.com/office/drawing/2014/main" id="{C8EBF88B-7E61-459A-8A16-BC2B4127C2A6}"/>
              </a:ext>
            </a:extLst>
          </p:cNvPr>
          <p:cNvSpPr/>
          <p:nvPr/>
        </p:nvSpPr>
        <p:spPr>
          <a:xfrm>
            <a:off x="5000453" y="2789611"/>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4</a:t>
            </a:r>
            <a:endParaRPr lang="fr-DZ" sz="2400" b="1" dirty="0">
              <a:latin typeface="Arial Black" panose="020B0A04020102020204" pitchFamily="34" charset="0"/>
            </a:endParaRPr>
          </a:p>
        </p:txBody>
      </p:sp>
      <p:sp>
        <p:nvSpPr>
          <p:cNvPr id="23" name="Oval 22">
            <a:extLst>
              <a:ext uri="{FF2B5EF4-FFF2-40B4-BE49-F238E27FC236}">
                <a16:creationId xmlns:a16="http://schemas.microsoft.com/office/drawing/2014/main" id="{2B2231E3-235F-43DE-B9C9-670627547152}"/>
              </a:ext>
            </a:extLst>
          </p:cNvPr>
          <p:cNvSpPr/>
          <p:nvPr/>
        </p:nvSpPr>
        <p:spPr>
          <a:xfrm>
            <a:off x="5628232" y="3617273"/>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5</a:t>
            </a:r>
            <a:endParaRPr lang="fr-DZ" sz="2400" b="1" dirty="0">
              <a:latin typeface="Arial Black" panose="020B0A04020102020204" pitchFamily="34" charset="0"/>
            </a:endParaRPr>
          </a:p>
        </p:txBody>
      </p:sp>
      <p:sp>
        <p:nvSpPr>
          <p:cNvPr id="24" name="Oval 23">
            <a:extLst>
              <a:ext uri="{FF2B5EF4-FFF2-40B4-BE49-F238E27FC236}">
                <a16:creationId xmlns:a16="http://schemas.microsoft.com/office/drawing/2014/main" id="{939BAE74-47F9-443C-91FB-C7C6E2AF9F0F}"/>
              </a:ext>
            </a:extLst>
          </p:cNvPr>
          <p:cNvSpPr/>
          <p:nvPr/>
        </p:nvSpPr>
        <p:spPr>
          <a:xfrm>
            <a:off x="6176153" y="4444935"/>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6</a:t>
            </a:r>
            <a:endParaRPr lang="fr-DZ" sz="2400" b="1" dirty="0">
              <a:latin typeface="Arial Black" panose="020B0A04020102020204" pitchFamily="34" charset="0"/>
            </a:endParaRPr>
          </a:p>
        </p:txBody>
      </p:sp>
      <p:sp>
        <p:nvSpPr>
          <p:cNvPr id="25" name="Oval 24">
            <a:extLst>
              <a:ext uri="{FF2B5EF4-FFF2-40B4-BE49-F238E27FC236}">
                <a16:creationId xmlns:a16="http://schemas.microsoft.com/office/drawing/2014/main" id="{C4F1BDE6-F76D-4BBA-8D76-22BEB68592E4}"/>
              </a:ext>
            </a:extLst>
          </p:cNvPr>
          <p:cNvSpPr/>
          <p:nvPr/>
        </p:nvSpPr>
        <p:spPr>
          <a:xfrm>
            <a:off x="6802385" y="5271733"/>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7</a:t>
            </a:r>
            <a:endParaRPr lang="fr-DZ" sz="2400" b="1" dirty="0">
              <a:latin typeface="Arial Black" panose="020B0A04020102020204" pitchFamily="34" charset="0"/>
            </a:endParaRPr>
          </a:p>
        </p:txBody>
      </p:sp>
      <p:sp>
        <p:nvSpPr>
          <p:cNvPr id="26" name="Oval 25">
            <a:extLst>
              <a:ext uri="{FF2B5EF4-FFF2-40B4-BE49-F238E27FC236}">
                <a16:creationId xmlns:a16="http://schemas.microsoft.com/office/drawing/2014/main" id="{082D87D8-214C-4BE0-B5BD-6C281059FD6B}"/>
              </a:ext>
            </a:extLst>
          </p:cNvPr>
          <p:cNvSpPr/>
          <p:nvPr/>
        </p:nvSpPr>
        <p:spPr>
          <a:xfrm>
            <a:off x="7471870" y="6102529"/>
            <a:ext cx="693207" cy="613251"/>
          </a:xfrm>
          <a:prstGeom prst="ellipse">
            <a:avLst/>
          </a:prstGeom>
          <a:solidFill>
            <a:srgbClr val="0D396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Black" panose="020B0A04020102020204" pitchFamily="34" charset="0"/>
              </a:rPr>
              <a:t>8</a:t>
            </a:r>
            <a:endParaRPr lang="fr-DZ" sz="2400" b="1" dirty="0">
              <a:latin typeface="Arial Black" panose="020B0A04020102020204" pitchFamily="34" charset="0"/>
            </a:endParaRPr>
          </a:p>
        </p:txBody>
      </p:sp>
      <p:sp>
        <p:nvSpPr>
          <p:cNvPr id="33" name="Rectangle 32">
            <a:extLst>
              <a:ext uri="{FF2B5EF4-FFF2-40B4-BE49-F238E27FC236}">
                <a16:creationId xmlns:a16="http://schemas.microsoft.com/office/drawing/2014/main" id="{3F5B160C-B176-4A61-BE5A-CF48BBF6AD52}"/>
              </a:ext>
            </a:extLst>
          </p:cNvPr>
          <p:cNvSpPr/>
          <p:nvPr/>
        </p:nvSpPr>
        <p:spPr>
          <a:xfrm>
            <a:off x="5243398" y="1896884"/>
            <a:ext cx="13901698" cy="646332"/>
          </a:xfrm>
          <a:prstGeom prst="rect">
            <a:avLst/>
          </a:prstGeom>
        </p:spPr>
        <p:txBody>
          <a:bodyPr wrap="square">
            <a:spAutoFit/>
          </a:bodyPr>
          <a:lstStyle/>
          <a:p>
            <a:r>
              <a:rPr lang="fr-FR" sz="3600" b="1" dirty="0">
                <a:solidFill>
                  <a:srgbClr val="0D3967"/>
                </a:solidFill>
                <a:latin typeface="Agency FB" panose="020B0503020202020204" pitchFamily="34" charset="0"/>
              </a:rPr>
              <a:t>Google Services</a:t>
            </a:r>
            <a:endParaRPr lang="fr-DZ" sz="3600" b="1" dirty="0">
              <a:solidFill>
                <a:srgbClr val="0D3967"/>
              </a:solidFill>
              <a:latin typeface="Agency FB" panose="020B0503020202020204" pitchFamily="34" charset="0"/>
            </a:endParaRPr>
          </a:p>
        </p:txBody>
      </p:sp>
      <p:sp>
        <p:nvSpPr>
          <p:cNvPr id="36" name="Rectangle 35">
            <a:extLst>
              <a:ext uri="{FF2B5EF4-FFF2-40B4-BE49-F238E27FC236}">
                <a16:creationId xmlns:a16="http://schemas.microsoft.com/office/drawing/2014/main" id="{9DEF0784-5CE2-49EB-8CBA-57AA6DE9AB76}"/>
              </a:ext>
            </a:extLst>
          </p:cNvPr>
          <p:cNvSpPr/>
          <p:nvPr/>
        </p:nvSpPr>
        <p:spPr>
          <a:xfrm rot="10800000" flipV="1">
            <a:off x="5773813" y="2756531"/>
            <a:ext cx="13049097" cy="646331"/>
          </a:xfrm>
          <a:prstGeom prst="rect">
            <a:avLst/>
          </a:prstGeom>
        </p:spPr>
        <p:txBody>
          <a:bodyPr wrap="square">
            <a:spAutoFit/>
          </a:bodyPr>
          <a:lstStyle/>
          <a:p>
            <a:r>
              <a:rPr lang="fr-FR" sz="3600" b="1" dirty="0">
                <a:solidFill>
                  <a:srgbClr val="0D3967"/>
                </a:solidFill>
                <a:latin typeface="Agency FB" panose="020B0503020202020204" pitchFamily="34" charset="0"/>
              </a:rPr>
              <a:t>Microsoft Tools</a:t>
            </a:r>
            <a:endParaRPr lang="fr-DZ" sz="3600" b="1" dirty="0">
              <a:solidFill>
                <a:srgbClr val="0D3967"/>
              </a:solidFill>
              <a:latin typeface="Agency FB" panose="020B0503020202020204" pitchFamily="34" charset="0"/>
            </a:endParaRPr>
          </a:p>
        </p:txBody>
      </p:sp>
      <p:sp>
        <p:nvSpPr>
          <p:cNvPr id="38" name="Rectangle 37">
            <a:extLst>
              <a:ext uri="{FF2B5EF4-FFF2-40B4-BE49-F238E27FC236}">
                <a16:creationId xmlns:a16="http://schemas.microsoft.com/office/drawing/2014/main" id="{F0EF888B-B612-4788-BBEA-477035E527D9}"/>
              </a:ext>
            </a:extLst>
          </p:cNvPr>
          <p:cNvSpPr/>
          <p:nvPr/>
        </p:nvSpPr>
        <p:spPr>
          <a:xfrm>
            <a:off x="6481746" y="3659440"/>
            <a:ext cx="14261207" cy="646331"/>
          </a:xfrm>
          <a:prstGeom prst="rect">
            <a:avLst/>
          </a:prstGeom>
        </p:spPr>
        <p:txBody>
          <a:bodyPr wrap="square">
            <a:spAutoFit/>
          </a:bodyPr>
          <a:lstStyle/>
          <a:p>
            <a:r>
              <a:rPr lang="fr-FR" sz="3600" b="1" dirty="0">
                <a:solidFill>
                  <a:srgbClr val="0D3967"/>
                </a:solidFill>
                <a:latin typeface="Agency FB" panose="020B0503020202020204" pitchFamily="34" charset="0"/>
              </a:rPr>
              <a:t>Web Technologies (HTML &amp; CSS)</a:t>
            </a:r>
            <a:endParaRPr lang="fr-DZ" sz="3600" b="1" dirty="0">
              <a:solidFill>
                <a:srgbClr val="0D3967"/>
              </a:solidFill>
              <a:latin typeface="Agency FB" panose="020B0503020202020204" pitchFamily="34" charset="0"/>
            </a:endParaRPr>
          </a:p>
        </p:txBody>
      </p:sp>
      <p:sp>
        <p:nvSpPr>
          <p:cNvPr id="39" name="Rectangle 38">
            <a:extLst>
              <a:ext uri="{FF2B5EF4-FFF2-40B4-BE49-F238E27FC236}">
                <a16:creationId xmlns:a16="http://schemas.microsoft.com/office/drawing/2014/main" id="{B3FC3C4C-AA85-4CDF-B926-59BAF02CED44}"/>
              </a:ext>
            </a:extLst>
          </p:cNvPr>
          <p:cNvSpPr/>
          <p:nvPr/>
        </p:nvSpPr>
        <p:spPr>
          <a:xfrm>
            <a:off x="7029667" y="4405026"/>
            <a:ext cx="13342314" cy="646331"/>
          </a:xfrm>
          <a:prstGeom prst="rect">
            <a:avLst/>
          </a:prstGeom>
          <a:noFill/>
        </p:spPr>
        <p:txBody>
          <a:bodyPr wrap="square" lIns="91440" tIns="45720" rIns="91440" bIns="45720">
            <a:spAutoFit/>
          </a:bodyPr>
          <a:lstStyle/>
          <a:p>
            <a:r>
              <a:rPr lang="en-US" sz="3600" b="1" dirty="0">
                <a:ln w="0"/>
                <a:solidFill>
                  <a:srgbClr val="0D3967"/>
                </a:solidFill>
                <a:effectLst>
                  <a:outerShdw blurRad="38100" dist="19050" dir="2700000" algn="tl" rotWithShape="0">
                    <a:schemeClr val="dk1">
                      <a:alpha val="40000"/>
                    </a:schemeClr>
                  </a:outerShdw>
                </a:effectLst>
                <a:latin typeface="Agency FB" panose="020B0503020202020204" pitchFamily="34" charset="0"/>
              </a:rPr>
              <a:t>LaTeX</a:t>
            </a:r>
            <a:endParaRPr lang="en-US" sz="3600" b="1" cap="none" spc="0" dirty="0">
              <a:ln w="0"/>
              <a:solidFill>
                <a:srgbClr val="0D3967"/>
              </a:solidFill>
              <a:effectLst>
                <a:outerShdw blurRad="38100" dist="19050" dir="2700000" algn="tl" rotWithShape="0">
                  <a:schemeClr val="dk1">
                    <a:alpha val="40000"/>
                  </a:schemeClr>
                </a:outerShdw>
              </a:effectLst>
              <a:latin typeface="Agency FB" panose="020B0503020202020204" pitchFamily="34" charset="0"/>
            </a:endParaRPr>
          </a:p>
        </p:txBody>
      </p:sp>
      <p:sp>
        <p:nvSpPr>
          <p:cNvPr id="42" name="Rectangle 41">
            <a:extLst>
              <a:ext uri="{FF2B5EF4-FFF2-40B4-BE49-F238E27FC236}">
                <a16:creationId xmlns:a16="http://schemas.microsoft.com/office/drawing/2014/main" id="{834A5885-9899-4D12-963E-A8676ECF6468}"/>
              </a:ext>
            </a:extLst>
          </p:cNvPr>
          <p:cNvSpPr/>
          <p:nvPr/>
        </p:nvSpPr>
        <p:spPr>
          <a:xfrm>
            <a:off x="8325384" y="6068092"/>
            <a:ext cx="13710975" cy="646331"/>
          </a:xfrm>
          <a:prstGeom prst="rect">
            <a:avLst/>
          </a:prstGeom>
          <a:noFill/>
        </p:spPr>
        <p:txBody>
          <a:bodyPr wrap="square" lIns="91440" tIns="45720" rIns="91440" bIns="45720">
            <a:spAutoFit/>
          </a:bodyPr>
          <a:lstStyle/>
          <a:p>
            <a:r>
              <a:rPr lang="en-US" sz="3600" b="1" dirty="0">
                <a:ln w="0"/>
                <a:solidFill>
                  <a:srgbClr val="0D3967"/>
                </a:solidFill>
                <a:effectLst>
                  <a:outerShdw blurRad="38100" dist="19050" dir="2700000" algn="tl" rotWithShape="0">
                    <a:schemeClr val="dk1">
                      <a:alpha val="40000"/>
                    </a:schemeClr>
                  </a:outerShdw>
                </a:effectLst>
                <a:latin typeface="Agency FB" panose="020B0503020202020204" pitchFamily="34" charset="0"/>
              </a:rPr>
              <a:t>Conclusion</a:t>
            </a:r>
            <a:endParaRPr lang="en-US" sz="3600" b="1" cap="none" spc="0" dirty="0">
              <a:ln w="0"/>
              <a:solidFill>
                <a:srgbClr val="0D3967"/>
              </a:solidFill>
              <a:effectLst>
                <a:outerShdw blurRad="38100" dist="19050" dir="2700000" algn="tl" rotWithShape="0">
                  <a:schemeClr val="dk1">
                    <a:alpha val="40000"/>
                  </a:schemeClr>
                </a:outerShdw>
              </a:effectLst>
              <a:latin typeface="Agency FB" panose="020B0503020202020204" pitchFamily="34" charset="0"/>
            </a:endParaRPr>
          </a:p>
        </p:txBody>
      </p:sp>
      <p:sp>
        <p:nvSpPr>
          <p:cNvPr id="41" name="Rectangle 40">
            <a:extLst>
              <a:ext uri="{FF2B5EF4-FFF2-40B4-BE49-F238E27FC236}">
                <a16:creationId xmlns:a16="http://schemas.microsoft.com/office/drawing/2014/main" id="{A96A6E34-7A0F-49CD-B56C-1CA48A226E2D}"/>
              </a:ext>
            </a:extLst>
          </p:cNvPr>
          <p:cNvSpPr/>
          <p:nvPr/>
        </p:nvSpPr>
        <p:spPr>
          <a:xfrm>
            <a:off x="7495592" y="5260953"/>
            <a:ext cx="13112138" cy="646331"/>
          </a:xfrm>
          <a:prstGeom prst="rect">
            <a:avLst/>
          </a:prstGeom>
        </p:spPr>
        <p:txBody>
          <a:bodyPr wrap="square">
            <a:spAutoFit/>
          </a:bodyPr>
          <a:lstStyle/>
          <a:p>
            <a:r>
              <a:rPr lang="fr-FR" sz="3600" b="1" dirty="0">
                <a:solidFill>
                  <a:srgbClr val="0D3967"/>
                </a:solidFill>
                <a:latin typeface="Agency FB" panose="020B0503020202020204" pitchFamily="34" charset="0"/>
              </a:rPr>
              <a:t>Version Control: Git &amp; GitHub</a:t>
            </a:r>
            <a:endParaRPr lang="fr-DZ" sz="3600" b="1" dirty="0">
              <a:solidFill>
                <a:srgbClr val="0D3967"/>
              </a:solidFill>
              <a:latin typeface="Agency FB" panose="020B0503020202020204" pitchFamily="34" charset="0"/>
            </a:endParaRPr>
          </a:p>
        </p:txBody>
      </p:sp>
      <p:sp>
        <p:nvSpPr>
          <p:cNvPr id="31" name="Rectangle 30">
            <a:extLst>
              <a:ext uri="{FF2B5EF4-FFF2-40B4-BE49-F238E27FC236}">
                <a16:creationId xmlns:a16="http://schemas.microsoft.com/office/drawing/2014/main" id="{35E970B8-E820-41E8-A785-5B01B941825C}"/>
              </a:ext>
            </a:extLst>
          </p:cNvPr>
          <p:cNvSpPr/>
          <p:nvPr/>
        </p:nvSpPr>
        <p:spPr>
          <a:xfrm rot="10800000" flipV="1">
            <a:off x="4450045" y="1119215"/>
            <a:ext cx="16870327" cy="646331"/>
          </a:xfrm>
          <a:prstGeom prst="rect">
            <a:avLst/>
          </a:prstGeom>
        </p:spPr>
        <p:txBody>
          <a:bodyPr wrap="square">
            <a:spAutoFit/>
          </a:bodyPr>
          <a:lstStyle/>
          <a:p>
            <a:r>
              <a:rPr lang="fr-FR" sz="3600" b="1" dirty="0" err="1">
                <a:solidFill>
                  <a:srgbClr val="0D3967"/>
                </a:solidFill>
                <a:latin typeface="Agency FB" panose="020B0503020202020204" pitchFamily="34" charset="0"/>
              </a:rPr>
              <a:t>Overview</a:t>
            </a:r>
            <a:r>
              <a:rPr lang="fr-FR" sz="3600" b="1" dirty="0">
                <a:solidFill>
                  <a:srgbClr val="0D3967"/>
                </a:solidFill>
                <a:latin typeface="Agency FB" panose="020B0503020202020204" pitchFamily="34" charset="0"/>
              </a:rPr>
              <a:t> of TIC</a:t>
            </a:r>
            <a:endParaRPr lang="fr-DZ" sz="3600" b="1" dirty="0">
              <a:solidFill>
                <a:srgbClr val="0D3967"/>
              </a:solidFill>
              <a:latin typeface="Agency FB" panose="020B0503020202020204" pitchFamily="34" charset="0"/>
            </a:endParaRPr>
          </a:p>
        </p:txBody>
      </p:sp>
      <p:sp>
        <p:nvSpPr>
          <p:cNvPr id="63" name="Rectangle 62">
            <a:extLst>
              <a:ext uri="{FF2B5EF4-FFF2-40B4-BE49-F238E27FC236}">
                <a16:creationId xmlns:a16="http://schemas.microsoft.com/office/drawing/2014/main" id="{6263048C-7DF4-4D22-8765-D7B691F99773}"/>
              </a:ext>
            </a:extLst>
          </p:cNvPr>
          <p:cNvSpPr/>
          <p:nvPr/>
        </p:nvSpPr>
        <p:spPr>
          <a:xfrm>
            <a:off x="3935524" y="267930"/>
            <a:ext cx="5078818" cy="646331"/>
          </a:xfrm>
          <a:prstGeom prst="rect">
            <a:avLst/>
          </a:prstGeom>
          <a:noFill/>
        </p:spPr>
        <p:txBody>
          <a:bodyPr wrap="square" lIns="91440" tIns="45720" rIns="91440" bIns="45720">
            <a:spAutoFit/>
          </a:bodyPr>
          <a:lstStyle/>
          <a:p>
            <a:r>
              <a:rPr lang="en-US" sz="3600" b="1" dirty="0">
                <a:ln w="0"/>
                <a:solidFill>
                  <a:srgbClr val="0D3967"/>
                </a:solidFill>
                <a:effectLst>
                  <a:outerShdw blurRad="38100" dist="19050" dir="2700000" algn="tl" rotWithShape="0">
                    <a:schemeClr val="dk1">
                      <a:alpha val="40000"/>
                    </a:schemeClr>
                  </a:outerShdw>
                </a:effectLst>
                <a:latin typeface="Agency FB" panose="020B0503020202020204" pitchFamily="34" charset="0"/>
              </a:rPr>
              <a:t>Introduction</a:t>
            </a:r>
            <a:endParaRPr lang="en-US" sz="3600" b="1" cap="none" spc="0" dirty="0">
              <a:ln w="0"/>
              <a:solidFill>
                <a:srgbClr val="0D3967"/>
              </a:solidFill>
              <a:effectLst>
                <a:outerShdw blurRad="38100" dist="19050" dir="2700000" algn="tl" rotWithShape="0">
                  <a:schemeClr val="dk1">
                    <a:alpha val="40000"/>
                  </a:schemeClr>
                </a:outerShdw>
              </a:effectLst>
              <a:latin typeface="Agency FB" panose="020B0503020202020204" pitchFamily="34" charset="0"/>
            </a:endParaRPr>
          </a:p>
        </p:txBody>
      </p:sp>
    </p:spTree>
    <p:extLst>
      <p:ext uri="{BB962C8B-B14F-4D97-AF65-F5344CB8AC3E}">
        <p14:creationId xmlns:p14="http://schemas.microsoft.com/office/powerpoint/2010/main" val="9478598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barn(inVertical)">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arn(inVertical)">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barn(inVertical)">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barn(inVertical)">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barn(inVertical)">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barn(inVertical)">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barn(inVertical)">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38" grpId="0"/>
      <p:bldP spid="39" grpId="0"/>
      <p:bldP spid="42" grpId="0"/>
      <p:bldP spid="41" grpId="0"/>
      <p:bldP spid="31" grpId="0"/>
      <p:bldP spid="6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5" name="Rectangle 4">
            <a:extLst>
              <a:ext uri="{FF2B5EF4-FFF2-40B4-BE49-F238E27FC236}">
                <a16:creationId xmlns:a16="http://schemas.microsoft.com/office/drawing/2014/main" id="{AC05D4F2-9903-4A73-B973-28FC1E5AF504}"/>
              </a:ext>
            </a:extLst>
          </p:cNvPr>
          <p:cNvSpPr/>
          <p:nvPr/>
        </p:nvSpPr>
        <p:spPr>
          <a:xfrm>
            <a:off x="4658244" y="1123949"/>
            <a:ext cx="7801342" cy="1200329"/>
          </a:xfrm>
          <a:prstGeom prst="rect">
            <a:avLst/>
          </a:prstGeom>
        </p:spPr>
        <p:txBody>
          <a:bodyPr wrap="square">
            <a:spAutoFit/>
          </a:bodyPr>
          <a:lstStyle/>
          <a:p>
            <a:r>
              <a:rPr lang="en-US" sz="3600" dirty="0">
                <a:solidFill>
                  <a:srgbClr val="1764B1"/>
                </a:solidFill>
                <a:latin typeface="Arial Black" panose="020B0A04020102020204" pitchFamily="34" charset="0"/>
              </a:rPr>
              <a:t>Table: Git and GitHub Comparison</a:t>
            </a:r>
            <a:endParaRPr lang="fr-DZ" sz="3600" dirty="0">
              <a:solidFill>
                <a:srgbClr val="1764B1"/>
              </a:solidFill>
              <a:latin typeface="Arial Black" panose="020B0A04020102020204" pitchFamily="34" charset="0"/>
            </a:endParaRPr>
          </a:p>
        </p:txBody>
      </p:sp>
      <p:graphicFrame>
        <p:nvGraphicFramePr>
          <p:cNvPr id="11" name="Table 10">
            <a:extLst>
              <a:ext uri="{FF2B5EF4-FFF2-40B4-BE49-F238E27FC236}">
                <a16:creationId xmlns:a16="http://schemas.microsoft.com/office/drawing/2014/main" id="{AC7C4528-BA1A-4E60-A7C8-2FEA12813DB8}"/>
              </a:ext>
            </a:extLst>
          </p:cNvPr>
          <p:cNvGraphicFramePr>
            <a:graphicFrameLocks noGrp="1"/>
          </p:cNvGraphicFramePr>
          <p:nvPr>
            <p:extLst>
              <p:ext uri="{D42A27DB-BD31-4B8C-83A1-F6EECF244321}">
                <p14:modId xmlns:p14="http://schemas.microsoft.com/office/powerpoint/2010/main" val="3469019368"/>
              </p:ext>
            </p:extLst>
          </p:nvPr>
        </p:nvGraphicFramePr>
        <p:xfrm>
          <a:off x="4416646" y="3059322"/>
          <a:ext cx="7534349" cy="2086837"/>
        </p:xfrm>
        <a:graphic>
          <a:graphicData uri="http://schemas.openxmlformats.org/drawingml/2006/table">
            <a:tbl>
              <a:tblPr firstRow="1" bandRow="1">
                <a:tableStyleId>{5C22544A-7EE6-4342-B048-85BDC9FD1C3A}</a:tableStyleId>
              </a:tblPr>
              <a:tblGrid>
                <a:gridCol w="2591785">
                  <a:extLst>
                    <a:ext uri="{9D8B030D-6E8A-4147-A177-3AD203B41FA5}">
                      <a16:colId xmlns:a16="http://schemas.microsoft.com/office/drawing/2014/main" val="3352991915"/>
                    </a:ext>
                  </a:extLst>
                </a:gridCol>
                <a:gridCol w="2591785">
                  <a:extLst>
                    <a:ext uri="{9D8B030D-6E8A-4147-A177-3AD203B41FA5}">
                      <a16:colId xmlns:a16="http://schemas.microsoft.com/office/drawing/2014/main" val="3518364648"/>
                    </a:ext>
                  </a:extLst>
                </a:gridCol>
                <a:gridCol w="2350779">
                  <a:extLst>
                    <a:ext uri="{9D8B030D-6E8A-4147-A177-3AD203B41FA5}">
                      <a16:colId xmlns:a16="http://schemas.microsoft.com/office/drawing/2014/main" val="3571411024"/>
                    </a:ext>
                  </a:extLst>
                </a:gridCol>
              </a:tblGrid>
              <a:tr h="654309">
                <a:tc>
                  <a:txBody>
                    <a:bodyPr/>
                    <a:lstStyle/>
                    <a:p>
                      <a:pPr algn="ctr"/>
                      <a:r>
                        <a:rPr lang="fr-FR" sz="3200" dirty="0">
                          <a:latin typeface="Arial Black" panose="020B0A04020102020204" pitchFamily="34" charset="0"/>
                        </a:rPr>
                        <a:t>Tool</a:t>
                      </a:r>
                      <a:endParaRPr lang="fr-DZ" sz="3200" dirty="0">
                        <a:latin typeface="Arial Black" panose="020B0A04020102020204" pitchFamily="34" charset="0"/>
                      </a:endParaRPr>
                    </a:p>
                  </a:txBody>
                  <a:tcPr/>
                </a:tc>
                <a:tc>
                  <a:txBody>
                    <a:bodyPr/>
                    <a:lstStyle/>
                    <a:p>
                      <a:r>
                        <a:rPr lang="fr-FR" sz="2800" dirty="0">
                          <a:latin typeface="Arial Black" panose="020B0A04020102020204" pitchFamily="34" charset="0"/>
                        </a:rPr>
                        <a:t>Description</a:t>
                      </a:r>
                      <a:endParaRPr lang="fr-DZ" sz="2800" dirty="0">
                        <a:latin typeface="Arial Black" panose="020B0A04020102020204" pitchFamily="34" charset="0"/>
                      </a:endParaRPr>
                    </a:p>
                  </a:txBody>
                  <a:tcPr/>
                </a:tc>
                <a:tc>
                  <a:txBody>
                    <a:bodyPr/>
                    <a:lstStyle/>
                    <a:p>
                      <a:r>
                        <a:rPr lang="fr-FR" sz="3200" dirty="0">
                          <a:latin typeface="Arial Black" panose="020B0A04020102020204" pitchFamily="34" charset="0"/>
                        </a:rPr>
                        <a:t>Main Use</a:t>
                      </a:r>
                      <a:endParaRPr lang="fr-DZ" sz="3200" dirty="0">
                        <a:latin typeface="Arial Black" panose="020B0A04020102020204" pitchFamily="34" charset="0"/>
                      </a:endParaRPr>
                    </a:p>
                  </a:txBody>
                  <a:tcPr/>
                </a:tc>
                <a:extLst>
                  <a:ext uri="{0D108BD9-81ED-4DB2-BD59-A6C34878D82A}">
                    <a16:rowId xmlns:a16="http://schemas.microsoft.com/office/drawing/2014/main" val="981595342"/>
                  </a:ext>
                </a:extLst>
              </a:tr>
              <a:tr h="711324">
                <a:tc>
                  <a:txBody>
                    <a:bodyPr/>
                    <a:lstStyle/>
                    <a:p>
                      <a:pPr algn="ctr"/>
                      <a:r>
                        <a:rPr lang="fr-FR" sz="2800" dirty="0">
                          <a:solidFill>
                            <a:schemeClr val="accent1">
                              <a:lumMod val="50000"/>
                            </a:schemeClr>
                          </a:solidFill>
                          <a:latin typeface="Arial Black" panose="020B0A04020102020204" pitchFamily="34" charset="0"/>
                        </a:rPr>
                        <a:t>Git</a:t>
                      </a:r>
                      <a:endParaRPr lang="fr-DZ" sz="2800" dirty="0">
                        <a:solidFill>
                          <a:schemeClr val="accent1">
                            <a:lumMod val="50000"/>
                          </a:schemeClr>
                        </a:solidFill>
                        <a:latin typeface="Arial Black" panose="020B0A04020102020204" pitchFamily="34" charset="0"/>
                      </a:endParaRPr>
                    </a:p>
                  </a:txBody>
                  <a:tcPr/>
                </a:tc>
                <a:tc>
                  <a:txBody>
                    <a:bodyPr/>
                    <a:lstStyle/>
                    <a:p>
                      <a:r>
                        <a:rPr lang="fr-FR" dirty="0">
                          <a:solidFill>
                            <a:schemeClr val="accent1">
                              <a:lumMod val="50000"/>
                            </a:schemeClr>
                          </a:solidFill>
                        </a:rPr>
                        <a:t>Distributed version control system</a:t>
                      </a:r>
                      <a:endParaRPr lang="fr-DZ" dirty="0">
                        <a:solidFill>
                          <a:schemeClr val="accent1">
                            <a:lumMod val="50000"/>
                          </a:schemeClr>
                        </a:solidFill>
                      </a:endParaRPr>
                    </a:p>
                  </a:txBody>
                  <a:tcPr/>
                </a:tc>
                <a:tc>
                  <a:txBody>
                    <a:bodyPr/>
                    <a:lstStyle/>
                    <a:p>
                      <a:r>
                        <a:rPr lang="fr-FR" dirty="0">
                          <a:solidFill>
                            <a:schemeClr val="accent1">
                              <a:lumMod val="50000"/>
                            </a:schemeClr>
                          </a:solidFill>
                        </a:rPr>
                        <a:t>Track changes in source code</a:t>
                      </a:r>
                      <a:endParaRPr lang="fr-DZ" dirty="0">
                        <a:solidFill>
                          <a:schemeClr val="accent1">
                            <a:lumMod val="50000"/>
                          </a:schemeClr>
                        </a:solidFill>
                      </a:endParaRPr>
                    </a:p>
                  </a:txBody>
                  <a:tcPr/>
                </a:tc>
                <a:extLst>
                  <a:ext uri="{0D108BD9-81ED-4DB2-BD59-A6C34878D82A}">
                    <a16:rowId xmlns:a16="http://schemas.microsoft.com/office/drawing/2014/main" val="2390330340"/>
                  </a:ext>
                </a:extLst>
              </a:tr>
              <a:tr h="721204">
                <a:tc>
                  <a:txBody>
                    <a:bodyPr/>
                    <a:lstStyle/>
                    <a:p>
                      <a:pPr algn="ctr"/>
                      <a:r>
                        <a:rPr lang="fr-FR" sz="2800" dirty="0">
                          <a:solidFill>
                            <a:schemeClr val="accent1">
                              <a:lumMod val="50000"/>
                            </a:schemeClr>
                          </a:solidFill>
                          <a:latin typeface="Arial Black" panose="020B0A04020102020204" pitchFamily="34" charset="0"/>
                        </a:rPr>
                        <a:t>GitHub</a:t>
                      </a:r>
                      <a:endParaRPr lang="fr-DZ" sz="2800" dirty="0">
                        <a:solidFill>
                          <a:schemeClr val="accent1">
                            <a:lumMod val="50000"/>
                          </a:schemeClr>
                        </a:solidFill>
                        <a:latin typeface="Arial Black" panose="020B0A04020102020204" pitchFamily="34" charset="0"/>
                      </a:endParaRPr>
                    </a:p>
                  </a:txBody>
                  <a:tcPr/>
                </a:tc>
                <a:tc>
                  <a:txBody>
                    <a:bodyPr/>
                    <a:lstStyle/>
                    <a:p>
                      <a:r>
                        <a:rPr lang="en-US" dirty="0">
                          <a:solidFill>
                            <a:schemeClr val="accent1">
                              <a:lumMod val="50000"/>
                            </a:schemeClr>
                          </a:solidFill>
                        </a:rPr>
                        <a:t>Online platform that hosts Git repositories</a:t>
                      </a:r>
                      <a:endParaRPr lang="fr-DZ" dirty="0">
                        <a:solidFill>
                          <a:schemeClr val="accent1">
                            <a:lumMod val="50000"/>
                          </a:schemeClr>
                        </a:solidFill>
                      </a:endParaRPr>
                    </a:p>
                  </a:txBody>
                  <a:tcPr/>
                </a:tc>
                <a:tc>
                  <a:txBody>
                    <a:bodyPr/>
                    <a:lstStyle/>
                    <a:p>
                      <a:r>
                        <a:rPr lang="fr-FR" dirty="0">
                          <a:solidFill>
                            <a:schemeClr val="accent1">
                              <a:lumMod val="50000"/>
                            </a:schemeClr>
                          </a:solidFill>
                        </a:rPr>
                        <a:t>Collaboration and code sharing</a:t>
                      </a:r>
                      <a:endParaRPr lang="fr-DZ" dirty="0">
                        <a:solidFill>
                          <a:schemeClr val="accent1">
                            <a:lumMod val="50000"/>
                          </a:schemeClr>
                        </a:solidFill>
                      </a:endParaRPr>
                    </a:p>
                  </a:txBody>
                  <a:tcPr/>
                </a:tc>
                <a:extLst>
                  <a:ext uri="{0D108BD9-81ED-4DB2-BD59-A6C34878D82A}">
                    <a16:rowId xmlns:a16="http://schemas.microsoft.com/office/drawing/2014/main" val="788679135"/>
                  </a:ext>
                </a:extLst>
              </a:tr>
            </a:tbl>
          </a:graphicData>
        </a:graphic>
      </p:graphicFrame>
      <p:grpSp>
        <p:nvGrpSpPr>
          <p:cNvPr id="15" name="Group 14">
            <a:extLst>
              <a:ext uri="{FF2B5EF4-FFF2-40B4-BE49-F238E27FC236}">
                <a16:creationId xmlns:a16="http://schemas.microsoft.com/office/drawing/2014/main" id="{023A8EE7-CF19-4A16-B614-42222A30F218}"/>
              </a:ext>
            </a:extLst>
          </p:cNvPr>
          <p:cNvGrpSpPr/>
          <p:nvPr/>
        </p:nvGrpSpPr>
        <p:grpSpPr>
          <a:xfrm>
            <a:off x="-267586" y="0"/>
            <a:ext cx="4443227" cy="6858000"/>
            <a:chOff x="-267586" y="0"/>
            <a:chExt cx="4443227" cy="6858000"/>
          </a:xfrm>
        </p:grpSpPr>
        <p:sp>
          <p:nvSpPr>
            <p:cNvPr id="7" name="Rectangle 6">
              <a:extLst>
                <a:ext uri="{FF2B5EF4-FFF2-40B4-BE49-F238E27FC236}">
                  <a16:creationId xmlns:a16="http://schemas.microsoft.com/office/drawing/2014/main" id="{E754D2C0-CF48-46CB-BA80-6668609BBB28}"/>
                </a:ext>
              </a:extLst>
            </p:cNvPr>
            <p:cNvSpPr/>
            <p:nvPr/>
          </p:nvSpPr>
          <p:spPr>
            <a:xfrm>
              <a:off x="-267586" y="0"/>
              <a:ext cx="3572540" cy="6858000"/>
            </a:xfrm>
            <a:prstGeom prst="rect">
              <a:avLst/>
            </a:prstGeom>
            <a:solidFill>
              <a:srgbClr val="000C5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8" name="Rectangle 7">
              <a:extLst>
                <a:ext uri="{FF2B5EF4-FFF2-40B4-BE49-F238E27FC236}">
                  <a16:creationId xmlns:a16="http://schemas.microsoft.com/office/drawing/2014/main" id="{35667DB8-8007-4268-837B-1E793573D549}"/>
                </a:ext>
              </a:extLst>
            </p:cNvPr>
            <p:cNvSpPr/>
            <p:nvPr/>
          </p:nvSpPr>
          <p:spPr>
            <a:xfrm>
              <a:off x="876003" y="756427"/>
              <a:ext cx="3299638" cy="5585637"/>
            </a:xfrm>
            <a:prstGeom prst="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10" name="Picture 9">
              <a:extLst>
                <a:ext uri="{FF2B5EF4-FFF2-40B4-BE49-F238E27FC236}">
                  <a16:creationId xmlns:a16="http://schemas.microsoft.com/office/drawing/2014/main" id="{536A6304-164F-4658-B69E-A4C13AD5F8FB}"/>
                </a:ext>
              </a:extLst>
            </p:cNvPr>
            <p:cNvPicPr>
              <a:picLocks noChangeAspect="1"/>
            </p:cNvPicPr>
            <p:nvPr/>
          </p:nvPicPr>
          <p:blipFill rotWithShape="1">
            <a:blip r:embed="rId3">
              <a:extLst>
                <a:ext uri="{28A0092B-C50C-407E-A947-70E740481C1C}">
                  <a14:useLocalDpi xmlns:a14="http://schemas.microsoft.com/office/drawing/2010/main" val="0"/>
                </a:ext>
              </a:extLst>
            </a:blip>
            <a:srcRect l="28050" r="28050"/>
            <a:stretch/>
          </p:blipFill>
          <p:spPr>
            <a:xfrm>
              <a:off x="437407" y="1123949"/>
              <a:ext cx="3073400" cy="4610100"/>
            </a:xfrm>
            <a:prstGeom prst="rect">
              <a:avLst/>
            </a:prstGeom>
          </p:spPr>
        </p:pic>
      </p:grpSp>
    </p:spTree>
    <p:extLst>
      <p:ext uri="{BB962C8B-B14F-4D97-AF65-F5344CB8AC3E}">
        <p14:creationId xmlns:p14="http://schemas.microsoft.com/office/powerpoint/2010/main" val="3984291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 name="Picture 1">
            <a:extLst>
              <a:ext uri="{FF2B5EF4-FFF2-40B4-BE49-F238E27FC236}">
                <a16:creationId xmlns:a16="http://schemas.microsoft.com/office/drawing/2014/main" id="{7EBDEBAC-05C9-4F36-9663-934384522D79}"/>
              </a:ext>
            </a:extLst>
          </p:cNvPr>
          <p:cNvPicPr>
            <a:picLocks noChangeAspect="1"/>
          </p:cNvPicPr>
          <p:nvPr/>
        </p:nvPicPr>
        <p:blipFill>
          <a:blip r:embed="rId3"/>
          <a:stretch>
            <a:fillRect/>
          </a:stretch>
        </p:blipFill>
        <p:spPr>
          <a:xfrm>
            <a:off x="7175773" y="-1585818"/>
            <a:ext cx="8132769" cy="6712278"/>
          </a:xfrm>
          <a:prstGeom prst="rect">
            <a:avLst/>
          </a:prstGeom>
        </p:spPr>
      </p:pic>
      <p:sp>
        <p:nvSpPr>
          <p:cNvPr id="7" name="Rectangle 6">
            <a:extLst>
              <a:ext uri="{FF2B5EF4-FFF2-40B4-BE49-F238E27FC236}">
                <a16:creationId xmlns:a16="http://schemas.microsoft.com/office/drawing/2014/main" id="{ED738F7C-A2F2-446F-955E-608FAF63DB90}"/>
              </a:ext>
            </a:extLst>
          </p:cNvPr>
          <p:cNvSpPr/>
          <p:nvPr/>
        </p:nvSpPr>
        <p:spPr>
          <a:xfrm>
            <a:off x="0" y="828257"/>
            <a:ext cx="8527312" cy="4832092"/>
          </a:xfrm>
          <a:prstGeom prst="rect">
            <a:avLst/>
          </a:prstGeom>
        </p:spPr>
        <p:txBody>
          <a:bodyPr wrap="square">
            <a:spAutoFit/>
          </a:bodyPr>
          <a:lstStyle/>
          <a:p>
            <a:r>
              <a:rPr lang="en-US" sz="3600" dirty="0">
                <a:solidFill>
                  <a:srgbClr val="124F8C"/>
                </a:solidFill>
                <a:latin typeface="Arial Black" panose="020B0A04020102020204" pitchFamily="34" charset="0"/>
              </a:rPr>
              <a:t>Relation between Git,       GitHub, and TIC</a:t>
            </a:r>
          </a:p>
          <a:p>
            <a:r>
              <a:rPr lang="en-US" sz="2000" dirty="0">
                <a:solidFill>
                  <a:srgbClr val="000C51"/>
                </a:solidFill>
                <a:latin typeface="Arial Black" panose="020B0A04020102020204" pitchFamily="34" charset="0"/>
              </a:rPr>
              <a:t>Git and GitHub contribute to TIC by facilitating collaboration, information sharing, and digital project management. They improve communication between developers and help organizations build and maintain software efficiently.</a:t>
            </a:r>
          </a:p>
          <a:p>
            <a:endParaRPr lang="en-US" sz="2000" dirty="0">
              <a:solidFill>
                <a:srgbClr val="000C51"/>
              </a:solidFill>
              <a:latin typeface="Arial Black" panose="020B0A04020102020204" pitchFamily="34" charset="0"/>
            </a:endParaRPr>
          </a:p>
          <a:p>
            <a:r>
              <a:rPr lang="en-US" sz="3600" b="1" dirty="0">
                <a:solidFill>
                  <a:srgbClr val="124F8C"/>
                </a:solidFill>
                <a:latin typeface="Arial Black" panose="020B0A04020102020204" pitchFamily="34" charset="0"/>
              </a:rPr>
              <a:t>Conclusion</a:t>
            </a:r>
          </a:p>
          <a:p>
            <a:r>
              <a:rPr lang="en-US" sz="2000" dirty="0">
                <a:solidFill>
                  <a:srgbClr val="000C51"/>
                </a:solidFill>
                <a:latin typeface="Arial Black" panose="020B0A04020102020204" pitchFamily="34" charset="0"/>
              </a:rPr>
              <a:t>In conclusion, Git and GitHub are essential TIC tools in modern software development. They support teamwork, version control, and efficient information management, making them fundamental technologies in the digital age</a:t>
            </a:r>
            <a:r>
              <a:rPr lang="en-US" dirty="0"/>
              <a:t>.</a:t>
            </a:r>
            <a:endParaRPr lang="fr-DZ" dirty="0"/>
          </a:p>
        </p:txBody>
      </p:sp>
    </p:spTree>
    <p:extLst>
      <p:ext uri="{BB962C8B-B14F-4D97-AF65-F5344CB8AC3E}">
        <p14:creationId xmlns:p14="http://schemas.microsoft.com/office/powerpoint/2010/main" val="278989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1000"/>
                                        <p:tgtEl>
                                          <p:spTgt spid="7">
                                            <p:txEl>
                                              <p:pRg st="0" end="0"/>
                                            </p:txEl>
                                          </p:spTgt>
                                        </p:tgtEl>
                                      </p:cBhvr>
                                    </p:animEffect>
                                    <p:anim calcmode="lin" valueType="num">
                                      <p:cBhvr>
                                        <p:cTn id="13"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animEffect transition="in" filter="fade">
                                      <p:cBhvr>
                                        <p:cTn id="19" dur="1000"/>
                                        <p:tgtEl>
                                          <p:spTgt spid="7">
                                            <p:txEl>
                                              <p:pRg st="1" end="1"/>
                                            </p:txEl>
                                          </p:spTgt>
                                        </p:tgtEl>
                                      </p:cBhvr>
                                    </p:animEffect>
                                    <p:anim calcmode="lin" valueType="num">
                                      <p:cBhvr>
                                        <p:cTn id="20"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3" end="3"/>
                                            </p:txEl>
                                          </p:spTgt>
                                        </p:tgtEl>
                                        <p:attrNameLst>
                                          <p:attrName>style.visibility</p:attrName>
                                        </p:attrNameLst>
                                      </p:cBhvr>
                                      <p:to>
                                        <p:strVal val="visible"/>
                                      </p:to>
                                    </p:set>
                                    <p:animEffect transition="in" filter="fade">
                                      <p:cBhvr>
                                        <p:cTn id="26" dur="1000"/>
                                        <p:tgtEl>
                                          <p:spTgt spid="7">
                                            <p:txEl>
                                              <p:pRg st="3" end="3"/>
                                            </p:txEl>
                                          </p:spTgt>
                                        </p:tgtEl>
                                      </p:cBhvr>
                                    </p:animEffect>
                                    <p:anim calcmode="lin" valueType="num">
                                      <p:cBhvr>
                                        <p:cTn id="27"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animEffect transition="in" filter="fade">
                                      <p:cBhvr>
                                        <p:cTn id="33" dur="1000"/>
                                        <p:tgtEl>
                                          <p:spTgt spid="7">
                                            <p:txEl>
                                              <p:pRg st="4" end="4"/>
                                            </p:txEl>
                                          </p:spTgt>
                                        </p:tgtEl>
                                      </p:cBhvr>
                                    </p:animEffect>
                                    <p:anim calcmode="lin" valueType="num">
                                      <p:cBhvr>
                                        <p:cTn id="34"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5"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4052B239-AA27-403D-8C90-F0C96513B5FA}"/>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2" name="Picture 1">
            <a:extLst>
              <a:ext uri="{FF2B5EF4-FFF2-40B4-BE49-F238E27FC236}">
                <a16:creationId xmlns:a16="http://schemas.microsoft.com/office/drawing/2014/main" id="{E70FE41C-E70F-4195-9C97-46DE8919F95D}"/>
              </a:ext>
            </a:extLst>
          </p:cNvPr>
          <p:cNvPicPr>
            <a:picLocks noChangeAspect="1"/>
          </p:cNvPicPr>
          <p:nvPr/>
        </p:nvPicPr>
        <p:blipFill>
          <a:blip r:embed="rId3"/>
          <a:stretch>
            <a:fillRect/>
          </a:stretch>
        </p:blipFill>
        <p:spPr>
          <a:xfrm>
            <a:off x="6431494" y="-1692144"/>
            <a:ext cx="8132769" cy="6712278"/>
          </a:xfrm>
          <a:prstGeom prst="rect">
            <a:avLst/>
          </a:prstGeom>
        </p:spPr>
      </p:pic>
      <p:sp>
        <p:nvSpPr>
          <p:cNvPr id="5" name="Rectangle 4">
            <a:extLst>
              <a:ext uri="{FF2B5EF4-FFF2-40B4-BE49-F238E27FC236}">
                <a16:creationId xmlns:a16="http://schemas.microsoft.com/office/drawing/2014/main" id="{F3D09014-FD0E-47A5-8573-778266D67BFA}"/>
              </a:ext>
            </a:extLst>
          </p:cNvPr>
          <p:cNvSpPr/>
          <p:nvPr/>
        </p:nvSpPr>
        <p:spPr>
          <a:xfrm flipH="1">
            <a:off x="0" y="956109"/>
            <a:ext cx="4146697" cy="707886"/>
          </a:xfrm>
          <a:prstGeom prst="rect">
            <a:avLst/>
          </a:prstGeom>
          <a:noFill/>
        </p:spPr>
        <p:txBody>
          <a:bodyPr wrap="square" lIns="91440" tIns="45720" rIns="91440" bIns="45720">
            <a:spAutoFit/>
          </a:bodyPr>
          <a:lstStyle/>
          <a:p>
            <a:pPr algn="ctr"/>
            <a:r>
              <a:rPr lang="en-US" sz="4000"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Conclusion</a:t>
            </a:r>
            <a:endParaRPr lang="en-US" sz="4000" b="0"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7" name="Rectangle 6">
            <a:extLst>
              <a:ext uri="{FF2B5EF4-FFF2-40B4-BE49-F238E27FC236}">
                <a16:creationId xmlns:a16="http://schemas.microsoft.com/office/drawing/2014/main" id="{ED3F419F-805D-4FBE-8D98-002A6D372887}"/>
              </a:ext>
            </a:extLst>
          </p:cNvPr>
          <p:cNvSpPr/>
          <p:nvPr/>
        </p:nvSpPr>
        <p:spPr>
          <a:xfrm>
            <a:off x="212650" y="2181436"/>
            <a:ext cx="7868093" cy="4247317"/>
          </a:xfrm>
          <a:prstGeom prst="rect">
            <a:avLst/>
          </a:prstGeom>
        </p:spPr>
        <p:txBody>
          <a:bodyPr wrap="square">
            <a:spAutoFit/>
          </a:bodyPr>
          <a:lstStyle/>
          <a:p>
            <a:r>
              <a:rPr lang="en-US" dirty="0">
                <a:solidFill>
                  <a:srgbClr val="000C51"/>
                </a:solidFill>
                <a:latin typeface="Arial Black" panose="020B0A04020102020204" pitchFamily="34" charset="0"/>
              </a:rPr>
              <a:t>Information and Communication Technologies (TIC)</a:t>
            </a:r>
          </a:p>
          <a:p>
            <a:r>
              <a:rPr lang="en-US" dirty="0">
                <a:solidFill>
                  <a:srgbClr val="000C51"/>
                </a:solidFill>
                <a:latin typeface="Arial Black" panose="020B0A04020102020204" pitchFamily="34" charset="0"/>
              </a:rPr>
              <a:t> have become essential in modern life, as they improve communication, facilitate access to information,</a:t>
            </a:r>
          </a:p>
          <a:p>
            <a:r>
              <a:rPr lang="en-US" dirty="0">
                <a:solidFill>
                  <a:srgbClr val="000C51"/>
                </a:solidFill>
                <a:latin typeface="Arial Black" panose="020B0A04020102020204" pitchFamily="34" charset="0"/>
              </a:rPr>
              <a:t> and support collaboration. This report presented an overview of TIC and discussed important tools such as Google services and Microsoft tools, which play a key role in communication, productivity, and information management in education and professional fields. It also highlighted the importance of Git and GitHub in software development and teamwork. In addition, web technologies like HTML and CSS were presented as fundamental tools for creating and sharing digital content, along with LaTeX for producing high-quality academic documents. Overall, mastering TIC tools is crucial for students and professionals to enhance skills, productivity, and adaptability in the digital world.</a:t>
            </a:r>
            <a:endParaRPr lang="fr-DZ" dirty="0">
              <a:solidFill>
                <a:srgbClr val="000C51"/>
              </a:solidFill>
              <a:latin typeface="Arial Black" panose="020B0A04020102020204" pitchFamily="34" charset="0"/>
            </a:endParaRPr>
          </a:p>
        </p:txBody>
      </p:sp>
    </p:spTree>
    <p:extLst>
      <p:ext uri="{BB962C8B-B14F-4D97-AF65-F5344CB8AC3E}">
        <p14:creationId xmlns:p14="http://schemas.microsoft.com/office/powerpoint/2010/main" val="1571368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242698-E9DC-46C7-B4A8-D1B6557AF5E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2" name="Rectangle 1">
            <a:extLst>
              <a:ext uri="{FF2B5EF4-FFF2-40B4-BE49-F238E27FC236}">
                <a16:creationId xmlns:a16="http://schemas.microsoft.com/office/drawing/2014/main" id="{922A18F2-EB01-4D2E-ADA4-02AD61968490}"/>
              </a:ext>
            </a:extLst>
          </p:cNvPr>
          <p:cNvSpPr/>
          <p:nvPr/>
        </p:nvSpPr>
        <p:spPr>
          <a:xfrm flipH="1">
            <a:off x="1339701" y="2644170"/>
            <a:ext cx="8782493" cy="1569660"/>
          </a:xfrm>
          <a:prstGeom prst="rect">
            <a:avLst/>
          </a:prstGeom>
          <a:noFill/>
        </p:spPr>
        <p:txBody>
          <a:bodyPr wrap="square" lIns="91440" tIns="45720" rIns="91440" bIns="45720">
            <a:spAutoFit/>
          </a:bodyPr>
          <a:lstStyle/>
          <a:p>
            <a:pPr algn="ctr"/>
            <a:r>
              <a:rPr lang="en-US" sz="9600" b="0" cap="none" spc="0" dirty="0">
                <a:ln w="0"/>
                <a:solidFill>
                  <a:schemeClr val="bg1"/>
                </a:solidFill>
                <a:effectLst>
                  <a:outerShdw blurRad="38100" dist="19050" dir="2700000" algn="tl" rotWithShape="0">
                    <a:schemeClr val="dk1">
                      <a:alpha val="40000"/>
                    </a:schemeClr>
                  </a:outerShdw>
                </a:effectLst>
                <a:latin typeface="Agency FB" panose="020B0503020202020204" pitchFamily="34" charset="0"/>
              </a:rPr>
              <a:t>Thank You</a:t>
            </a:r>
          </a:p>
        </p:txBody>
      </p:sp>
    </p:spTree>
    <p:extLst>
      <p:ext uri="{BB962C8B-B14F-4D97-AF65-F5344CB8AC3E}">
        <p14:creationId xmlns:p14="http://schemas.microsoft.com/office/powerpoint/2010/main" val="334350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141892A-B18F-4135-8F5B-23CCB1916686}"/>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1" y="-1"/>
            <a:ext cx="12192000" cy="6858001"/>
          </a:xfrm>
          <a:prstGeom prst="rect">
            <a:avLst/>
          </a:prstGeom>
        </p:spPr>
      </p:pic>
      <p:sp>
        <p:nvSpPr>
          <p:cNvPr id="26" name="Rectangle 25">
            <a:extLst>
              <a:ext uri="{FF2B5EF4-FFF2-40B4-BE49-F238E27FC236}">
                <a16:creationId xmlns:a16="http://schemas.microsoft.com/office/drawing/2014/main" id="{D49724A8-4FD0-47B4-BCEA-C813426D20A9}"/>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grpSp>
        <p:nvGrpSpPr>
          <p:cNvPr id="12" name="Group 11">
            <a:extLst>
              <a:ext uri="{FF2B5EF4-FFF2-40B4-BE49-F238E27FC236}">
                <a16:creationId xmlns:a16="http://schemas.microsoft.com/office/drawing/2014/main" id="{9F7A0A70-5656-473F-B381-BCF374F69ECA}"/>
              </a:ext>
            </a:extLst>
          </p:cNvPr>
          <p:cNvGrpSpPr/>
          <p:nvPr/>
        </p:nvGrpSpPr>
        <p:grpSpPr>
          <a:xfrm>
            <a:off x="6505937" y="-3194735"/>
            <a:ext cx="7879904" cy="9041001"/>
            <a:chOff x="6505937" y="-3194735"/>
            <a:chExt cx="7879904" cy="9041001"/>
          </a:xfrm>
          <a:blipFill>
            <a:blip r:embed="rId2"/>
            <a:stretch>
              <a:fillRect/>
            </a:stretch>
          </a:blipFill>
        </p:grpSpPr>
        <p:sp>
          <p:nvSpPr>
            <p:cNvPr id="6" name="Rectangle: Rounded Corners 5">
              <a:extLst>
                <a:ext uri="{FF2B5EF4-FFF2-40B4-BE49-F238E27FC236}">
                  <a16:creationId xmlns:a16="http://schemas.microsoft.com/office/drawing/2014/main" id="{E5A44CF2-BC1D-4748-A894-D817E54005D7}"/>
                </a:ext>
              </a:extLst>
            </p:cNvPr>
            <p:cNvSpPr/>
            <p:nvPr/>
          </p:nvSpPr>
          <p:spPr>
            <a:xfrm rot="7904226">
              <a:off x="6044298" y="-797011"/>
              <a:ext cx="6741042" cy="24029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7" name="Rectangle: Rounded Corners 6">
              <a:extLst>
                <a:ext uri="{FF2B5EF4-FFF2-40B4-BE49-F238E27FC236}">
                  <a16:creationId xmlns:a16="http://schemas.microsoft.com/office/drawing/2014/main" id="{54CCB2E1-34F0-49C3-94AD-602ADF9B3882}"/>
                </a:ext>
              </a:extLst>
            </p:cNvPr>
            <p:cNvSpPr/>
            <p:nvPr/>
          </p:nvSpPr>
          <p:spPr>
            <a:xfrm rot="7904226">
              <a:off x="9354773" y="-760772"/>
              <a:ext cx="6741042" cy="187311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8" name="Rectangle: Rounded Corners 7">
              <a:extLst>
                <a:ext uri="{FF2B5EF4-FFF2-40B4-BE49-F238E27FC236}">
                  <a16:creationId xmlns:a16="http://schemas.microsoft.com/office/drawing/2014/main" id="{BDE1831D-6CBB-486F-B128-3611BA98286E}"/>
                </a:ext>
              </a:extLst>
            </p:cNvPr>
            <p:cNvSpPr/>
            <p:nvPr/>
          </p:nvSpPr>
          <p:spPr>
            <a:xfrm rot="8076217">
              <a:off x="8462783" y="2637651"/>
              <a:ext cx="2299442" cy="187311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9" name="Rectangle: Rounded Corners 8">
              <a:extLst>
                <a:ext uri="{FF2B5EF4-FFF2-40B4-BE49-F238E27FC236}">
                  <a16:creationId xmlns:a16="http://schemas.microsoft.com/office/drawing/2014/main" id="{06B21E36-124B-4121-A777-15D6AECA9C68}"/>
                </a:ext>
              </a:extLst>
            </p:cNvPr>
            <p:cNvSpPr/>
            <p:nvPr/>
          </p:nvSpPr>
          <p:spPr>
            <a:xfrm rot="7904226">
              <a:off x="5682659" y="-483154"/>
              <a:ext cx="2833373" cy="11868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0" name="Rectangle: Rounded Corners 9">
              <a:extLst>
                <a:ext uri="{FF2B5EF4-FFF2-40B4-BE49-F238E27FC236}">
                  <a16:creationId xmlns:a16="http://schemas.microsoft.com/office/drawing/2014/main" id="{2BD0F77F-8389-4E74-8245-365FBE884459}"/>
                </a:ext>
              </a:extLst>
            </p:cNvPr>
            <p:cNvSpPr/>
            <p:nvPr/>
          </p:nvSpPr>
          <p:spPr>
            <a:xfrm rot="7904226">
              <a:off x="10277923" y="1307039"/>
              <a:ext cx="6741042" cy="147479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11" name="Rectangle: Rounded Corners 10">
              <a:extLst>
                <a:ext uri="{FF2B5EF4-FFF2-40B4-BE49-F238E27FC236}">
                  <a16:creationId xmlns:a16="http://schemas.microsoft.com/office/drawing/2014/main" id="{8D68520F-C504-452E-A4D1-87041468500A}"/>
                </a:ext>
              </a:extLst>
            </p:cNvPr>
            <p:cNvSpPr/>
            <p:nvPr/>
          </p:nvSpPr>
          <p:spPr>
            <a:xfrm rot="7904226">
              <a:off x="10149067" y="4547533"/>
              <a:ext cx="1410649" cy="11868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grpSp>
      <p:sp>
        <p:nvSpPr>
          <p:cNvPr id="27" name="Rectangle 26">
            <a:extLst>
              <a:ext uri="{FF2B5EF4-FFF2-40B4-BE49-F238E27FC236}">
                <a16:creationId xmlns:a16="http://schemas.microsoft.com/office/drawing/2014/main" id="{DF758CCA-1FB3-44B7-815F-571E71BE6959}"/>
              </a:ext>
            </a:extLst>
          </p:cNvPr>
          <p:cNvSpPr/>
          <p:nvPr/>
        </p:nvSpPr>
        <p:spPr>
          <a:xfrm>
            <a:off x="-1381674" y="1560734"/>
            <a:ext cx="8051510" cy="923330"/>
          </a:xfrm>
          <a:prstGeom prst="rect">
            <a:avLst/>
          </a:prstGeom>
          <a:noFill/>
        </p:spPr>
        <p:txBody>
          <a:bodyPr wrap="square" lIns="91440" tIns="45720" rIns="91440" bIns="45720">
            <a:spAutoFit/>
          </a:bodyPr>
          <a:lstStyle/>
          <a:p>
            <a:pPr algn="ctr"/>
            <a:r>
              <a:rPr lang="en-US" sz="5400" b="1" i="1" dirty="0">
                <a:ln w="0"/>
                <a:solidFill>
                  <a:schemeClr val="accent1">
                    <a:lumMod val="75000"/>
                  </a:schemeClr>
                </a:solidFill>
                <a:effectLst>
                  <a:outerShdw blurRad="38100" dist="19050" dir="2700000" algn="tl" rotWithShape="0">
                    <a:schemeClr val="dk1">
                      <a:alpha val="40000"/>
                    </a:schemeClr>
                  </a:outerShdw>
                </a:effectLst>
                <a:latin typeface="Arial Black" panose="020B0A04020102020204" pitchFamily="34" charset="0"/>
              </a:rPr>
              <a:t>Introduction</a:t>
            </a:r>
            <a:endParaRPr lang="en-US" sz="5400" b="1" i="1" cap="none" spc="0" dirty="0">
              <a:ln w="0"/>
              <a:solidFill>
                <a:schemeClr val="accent1">
                  <a:lumMod val="75000"/>
                </a:schemeClr>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30" name="Rectangle 29">
            <a:extLst>
              <a:ext uri="{FF2B5EF4-FFF2-40B4-BE49-F238E27FC236}">
                <a16:creationId xmlns:a16="http://schemas.microsoft.com/office/drawing/2014/main" id="{6E6EA2CD-99FB-4C9F-AD55-C0F885BA7895}"/>
              </a:ext>
            </a:extLst>
          </p:cNvPr>
          <p:cNvSpPr/>
          <p:nvPr/>
        </p:nvSpPr>
        <p:spPr>
          <a:xfrm>
            <a:off x="527624" y="2891756"/>
            <a:ext cx="6505383" cy="3416320"/>
          </a:xfrm>
          <a:prstGeom prst="rect">
            <a:avLst/>
          </a:prstGeom>
        </p:spPr>
        <p:txBody>
          <a:bodyPr wrap="square">
            <a:spAutoFit/>
          </a:bodyPr>
          <a:lstStyle/>
          <a:p>
            <a:r>
              <a:rPr lang="en-US" dirty="0">
                <a:solidFill>
                  <a:srgbClr val="000C54"/>
                </a:solidFill>
                <a:latin typeface="Arial Black" panose="020B0A04020102020204" pitchFamily="34" charset="0"/>
              </a:rPr>
              <a:t>Information and Communication Technologies (TIC) all the tools and systems we use every day to connect, share, and manage information easily. From computers and smartphones to software and online applications, TIC makes it possible for people to communicate and collaborate in ways that were impossible before.</a:t>
            </a:r>
          </a:p>
          <a:p>
            <a:r>
              <a:rPr lang="en-US" dirty="0">
                <a:solidFill>
                  <a:srgbClr val="000C54"/>
                </a:solidFill>
                <a:latin typeface="Arial Black" panose="020B0A04020102020204" pitchFamily="34" charset="0"/>
              </a:rPr>
              <a:t>This project is about exploring different TIC tools and technologies, understanding why they are so important in education and work, and seeing how they can help people communicate better, save time, and be more productive</a:t>
            </a:r>
            <a:r>
              <a:rPr lang="en-US" dirty="0">
                <a:latin typeface="Arial Black" panose="020B0A04020102020204" pitchFamily="34" charset="0"/>
              </a:rPr>
              <a:t>.</a:t>
            </a:r>
            <a:endParaRPr lang="fr-DZ" dirty="0">
              <a:latin typeface="Arial Black" panose="020B0A04020102020204" pitchFamily="34" charset="0"/>
            </a:endParaRPr>
          </a:p>
        </p:txBody>
      </p:sp>
    </p:spTree>
    <p:extLst>
      <p:ext uri="{BB962C8B-B14F-4D97-AF65-F5344CB8AC3E}">
        <p14:creationId xmlns:p14="http://schemas.microsoft.com/office/powerpoint/2010/main" val="1927358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1000"/>
                                        <p:tgtEl>
                                          <p:spTgt spid="30"/>
                                        </p:tgtEl>
                                      </p:cBhvr>
                                    </p:animEffect>
                                    <p:anim calcmode="lin" valueType="num">
                                      <p:cBhvr>
                                        <p:cTn id="20" dur="1000" fill="hold"/>
                                        <p:tgtEl>
                                          <p:spTgt spid="30"/>
                                        </p:tgtEl>
                                        <p:attrNameLst>
                                          <p:attrName>ppt_x</p:attrName>
                                        </p:attrNameLst>
                                      </p:cBhvr>
                                      <p:tavLst>
                                        <p:tav tm="0">
                                          <p:val>
                                            <p:strVal val="#ppt_x"/>
                                          </p:val>
                                        </p:tav>
                                        <p:tav tm="100000">
                                          <p:val>
                                            <p:strVal val="#ppt_x"/>
                                          </p:val>
                                        </p:tav>
                                      </p:tavLst>
                                    </p:anim>
                                    <p:anim calcmode="lin" valueType="num">
                                      <p:cBhvr>
                                        <p:cTn id="21"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E1865-8F7E-4F27-A3C6-EC695F6370B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a:blipFill dpi="0" rotWithShape="1">
            <a:blip r:embed="rId2"/>
            <a:srcRect/>
            <a:stretch>
              <a:fillRect/>
            </a:stretch>
          </a:blipFill>
        </p:spPr>
      </p:pic>
      <p:sp>
        <p:nvSpPr>
          <p:cNvPr id="4" name="Rectangle 3">
            <a:extLst>
              <a:ext uri="{FF2B5EF4-FFF2-40B4-BE49-F238E27FC236}">
                <a16:creationId xmlns:a16="http://schemas.microsoft.com/office/drawing/2014/main" id="{CDA25DCB-5842-47FD-9522-1FF1224D9E5C}"/>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pic>
        <p:nvPicPr>
          <p:cNvPr id="12" name="Picture 11">
            <a:extLst>
              <a:ext uri="{FF2B5EF4-FFF2-40B4-BE49-F238E27FC236}">
                <a16:creationId xmlns:a16="http://schemas.microsoft.com/office/drawing/2014/main" id="{5E9163AB-F33D-4F83-BD5B-E1F8A1483C72}"/>
              </a:ext>
            </a:extLst>
          </p:cNvPr>
          <p:cNvPicPr>
            <a:picLocks noChangeAspect="1"/>
          </p:cNvPicPr>
          <p:nvPr/>
        </p:nvPicPr>
        <p:blipFill rotWithShape="1">
          <a:blip r:embed="rId3"/>
          <a:srcRect l="23051" r="23051"/>
          <a:stretch/>
        </p:blipFill>
        <p:spPr>
          <a:xfrm>
            <a:off x="6794203" y="3729369"/>
            <a:ext cx="2344480" cy="2344480"/>
          </a:xfrm>
          <a:prstGeom prst="rect">
            <a:avLst/>
          </a:prstGeom>
        </p:spPr>
      </p:pic>
      <p:pic>
        <p:nvPicPr>
          <p:cNvPr id="13" name="Picture 12">
            <a:extLst>
              <a:ext uri="{FF2B5EF4-FFF2-40B4-BE49-F238E27FC236}">
                <a16:creationId xmlns:a16="http://schemas.microsoft.com/office/drawing/2014/main" id="{6114E155-65AA-4677-9BB6-B2024385A1A0}"/>
              </a:ext>
            </a:extLst>
          </p:cNvPr>
          <p:cNvPicPr>
            <a:picLocks noChangeAspect="1"/>
          </p:cNvPicPr>
          <p:nvPr/>
        </p:nvPicPr>
        <p:blipFill rotWithShape="1">
          <a:blip r:embed="rId4"/>
          <a:srcRect l="23757" r="23757"/>
          <a:stretch/>
        </p:blipFill>
        <p:spPr>
          <a:xfrm>
            <a:off x="9493102" y="1084521"/>
            <a:ext cx="2344479" cy="2344479"/>
          </a:xfrm>
          <a:prstGeom prst="rect">
            <a:avLst/>
          </a:prstGeom>
        </p:spPr>
      </p:pic>
      <p:sp>
        <p:nvSpPr>
          <p:cNvPr id="14" name="Rectangle 13">
            <a:extLst>
              <a:ext uri="{FF2B5EF4-FFF2-40B4-BE49-F238E27FC236}">
                <a16:creationId xmlns:a16="http://schemas.microsoft.com/office/drawing/2014/main" id="{2099D31B-D21A-4898-902F-373FC76FBDAF}"/>
              </a:ext>
            </a:extLst>
          </p:cNvPr>
          <p:cNvSpPr/>
          <p:nvPr/>
        </p:nvSpPr>
        <p:spPr>
          <a:xfrm>
            <a:off x="6794204" y="1084521"/>
            <a:ext cx="2344479" cy="2344479"/>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DZ"/>
          </a:p>
        </p:txBody>
      </p:sp>
      <p:sp>
        <p:nvSpPr>
          <p:cNvPr id="15" name="Rectangle 14">
            <a:extLst>
              <a:ext uri="{FF2B5EF4-FFF2-40B4-BE49-F238E27FC236}">
                <a16:creationId xmlns:a16="http://schemas.microsoft.com/office/drawing/2014/main" id="{DA942635-F2F8-4D14-96F8-BE89E6E581F6}"/>
              </a:ext>
            </a:extLst>
          </p:cNvPr>
          <p:cNvSpPr/>
          <p:nvPr/>
        </p:nvSpPr>
        <p:spPr>
          <a:xfrm>
            <a:off x="9493102" y="3729369"/>
            <a:ext cx="2344479" cy="2344480"/>
          </a:xfrm>
          <a:prstGeom prst="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sp>
        <p:nvSpPr>
          <p:cNvPr id="17" name="Rectangle 16">
            <a:extLst>
              <a:ext uri="{FF2B5EF4-FFF2-40B4-BE49-F238E27FC236}">
                <a16:creationId xmlns:a16="http://schemas.microsoft.com/office/drawing/2014/main" id="{E61AEAA6-4BAB-4BFE-BE4C-B29E12B43A44}"/>
              </a:ext>
            </a:extLst>
          </p:cNvPr>
          <p:cNvSpPr/>
          <p:nvPr/>
        </p:nvSpPr>
        <p:spPr>
          <a:xfrm>
            <a:off x="357964" y="376635"/>
            <a:ext cx="5039833" cy="707886"/>
          </a:xfrm>
          <a:prstGeom prst="rect">
            <a:avLst/>
          </a:prstGeom>
          <a:noFill/>
        </p:spPr>
        <p:txBody>
          <a:bodyPr wrap="square" lIns="91440" tIns="45720" rIns="91440" bIns="45720">
            <a:spAutoFit/>
          </a:bodyPr>
          <a:lstStyle/>
          <a:p>
            <a:pPr algn="ctr"/>
            <a:r>
              <a:rPr lang="en-US" sz="4000" b="1" i="1"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Overview of TIC</a:t>
            </a:r>
            <a:endParaRPr lang="en-US" sz="4000" b="1" i="1"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9" name="Rectangle 18">
            <a:extLst>
              <a:ext uri="{FF2B5EF4-FFF2-40B4-BE49-F238E27FC236}">
                <a16:creationId xmlns:a16="http://schemas.microsoft.com/office/drawing/2014/main" id="{98169B16-37BD-4342-AF5C-8C51791F6031}"/>
              </a:ext>
            </a:extLst>
          </p:cNvPr>
          <p:cNvSpPr/>
          <p:nvPr/>
        </p:nvSpPr>
        <p:spPr>
          <a:xfrm>
            <a:off x="653901" y="1461156"/>
            <a:ext cx="5486400" cy="4801314"/>
          </a:xfrm>
          <a:prstGeom prst="rect">
            <a:avLst/>
          </a:prstGeom>
        </p:spPr>
        <p:txBody>
          <a:bodyPr wrap="square">
            <a:spAutoFit/>
          </a:bodyPr>
          <a:lstStyle/>
          <a:p>
            <a:r>
              <a:rPr lang="en-US" dirty="0">
                <a:solidFill>
                  <a:srgbClr val="0D3967"/>
                </a:solidFill>
                <a:latin typeface="Arial Black" panose="020B0A04020102020204" pitchFamily="34" charset="0"/>
              </a:rPr>
              <a:t>Information and Communication Technologies (TIC) are all the digital tools and systems that help people communicate, share information, and manage it efficiently. </a:t>
            </a:r>
          </a:p>
          <a:p>
            <a:r>
              <a:rPr lang="en-US" dirty="0">
                <a:solidFill>
                  <a:srgbClr val="0D3967"/>
                </a:solidFill>
                <a:latin typeface="Arial Black" panose="020B0A04020102020204" pitchFamily="34" charset="0"/>
              </a:rPr>
              <a:t> They include computers, the internet, software, smart applications, and other digital devices. These technologies play an essential role in daily life, whether in education, work, or entertainment.</a:t>
            </a:r>
          </a:p>
          <a:p>
            <a:r>
              <a:rPr lang="en-US" dirty="0">
                <a:solidFill>
                  <a:srgbClr val="0D3967"/>
                </a:solidFill>
                <a:latin typeface="Arial Black" panose="020B0A04020102020204" pitchFamily="34" charset="0"/>
              </a:rPr>
              <a:t>TIC facilitate the exchange of information between individuals and organizations and improve communication in various fields.</a:t>
            </a:r>
          </a:p>
          <a:p>
            <a:r>
              <a:rPr lang="en-US" dirty="0">
                <a:solidFill>
                  <a:srgbClr val="0D3967"/>
                </a:solidFill>
                <a:latin typeface="Arial Black" panose="020B0A04020102020204" pitchFamily="34" charset="0"/>
              </a:rPr>
              <a:t>They also contribute to increasing productivity, saving time, and providing fast and accurate access to information. </a:t>
            </a:r>
            <a:endParaRPr lang="fr-DZ"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4693257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9">
                                            <p:txEl>
                                              <p:pRg st="0" end="0"/>
                                            </p:txEl>
                                          </p:spTgt>
                                        </p:tgtEl>
                                        <p:attrNameLst>
                                          <p:attrName>style.visibility</p:attrName>
                                        </p:attrNameLst>
                                      </p:cBhvr>
                                      <p:to>
                                        <p:strVal val="visible"/>
                                      </p:to>
                                    </p:set>
                                    <p:animEffect transition="in" filter="fade">
                                      <p:cBhvr>
                                        <p:cTn id="34" dur="1000"/>
                                        <p:tgtEl>
                                          <p:spTgt spid="19">
                                            <p:txEl>
                                              <p:pRg st="0" end="0"/>
                                            </p:txEl>
                                          </p:spTgt>
                                        </p:tgtEl>
                                      </p:cBhvr>
                                    </p:animEffect>
                                    <p:anim calcmode="lin" valueType="num">
                                      <p:cBhvr>
                                        <p:cTn id="35"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9">
                                            <p:txEl>
                                              <p:pRg st="1" end="1"/>
                                            </p:txEl>
                                          </p:spTgt>
                                        </p:tgtEl>
                                        <p:attrNameLst>
                                          <p:attrName>style.visibility</p:attrName>
                                        </p:attrNameLst>
                                      </p:cBhvr>
                                      <p:to>
                                        <p:strVal val="visible"/>
                                      </p:to>
                                    </p:set>
                                    <p:animEffect transition="in" filter="fade">
                                      <p:cBhvr>
                                        <p:cTn id="41" dur="1000"/>
                                        <p:tgtEl>
                                          <p:spTgt spid="19">
                                            <p:txEl>
                                              <p:pRg st="1" end="1"/>
                                            </p:txEl>
                                          </p:spTgt>
                                        </p:tgtEl>
                                      </p:cBhvr>
                                    </p:animEffect>
                                    <p:anim calcmode="lin" valueType="num">
                                      <p:cBhvr>
                                        <p:cTn id="42"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9">
                                            <p:txEl>
                                              <p:pRg st="2" end="2"/>
                                            </p:txEl>
                                          </p:spTgt>
                                        </p:tgtEl>
                                        <p:attrNameLst>
                                          <p:attrName>style.visibility</p:attrName>
                                        </p:attrNameLst>
                                      </p:cBhvr>
                                      <p:to>
                                        <p:strVal val="visible"/>
                                      </p:to>
                                    </p:set>
                                    <p:animEffect transition="in" filter="fade">
                                      <p:cBhvr>
                                        <p:cTn id="48" dur="1000"/>
                                        <p:tgtEl>
                                          <p:spTgt spid="19">
                                            <p:txEl>
                                              <p:pRg st="2" end="2"/>
                                            </p:txEl>
                                          </p:spTgt>
                                        </p:tgtEl>
                                      </p:cBhvr>
                                    </p:animEffect>
                                    <p:anim calcmode="lin" valueType="num">
                                      <p:cBhvr>
                                        <p:cTn id="49"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9">
                                            <p:txEl>
                                              <p:pRg st="3" end="3"/>
                                            </p:txEl>
                                          </p:spTgt>
                                        </p:tgtEl>
                                        <p:attrNameLst>
                                          <p:attrName>style.visibility</p:attrName>
                                        </p:attrNameLst>
                                      </p:cBhvr>
                                      <p:to>
                                        <p:strVal val="visible"/>
                                      </p:to>
                                    </p:set>
                                    <p:animEffect transition="in" filter="fade">
                                      <p:cBhvr>
                                        <p:cTn id="55" dur="1000"/>
                                        <p:tgtEl>
                                          <p:spTgt spid="19">
                                            <p:txEl>
                                              <p:pRg st="3" end="3"/>
                                            </p:txEl>
                                          </p:spTgt>
                                        </p:tgtEl>
                                      </p:cBhvr>
                                    </p:animEffect>
                                    <p:anim calcmode="lin" valueType="num">
                                      <p:cBhvr>
                                        <p:cTn id="56"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EE1865-8F7E-4F27-A3C6-EC695F6370BE}"/>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a:blipFill dpi="0" rotWithShape="1">
            <a:blip r:embed="rId2"/>
            <a:srcRect/>
            <a:stretch>
              <a:fillRect/>
            </a:stretch>
          </a:blipFill>
        </p:spPr>
      </p:pic>
      <p:sp>
        <p:nvSpPr>
          <p:cNvPr id="4" name="Rectangle 3">
            <a:extLst>
              <a:ext uri="{FF2B5EF4-FFF2-40B4-BE49-F238E27FC236}">
                <a16:creationId xmlns:a16="http://schemas.microsoft.com/office/drawing/2014/main" id="{CDA25DCB-5842-47FD-9522-1FF1224D9E5C}"/>
              </a:ext>
            </a:extLst>
          </p:cNvPr>
          <p:cNvSpPr/>
          <p:nvPr/>
        </p:nvSpPr>
        <p:spPr>
          <a:xfrm>
            <a:off x="0" y="1"/>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dirty="0"/>
          </a:p>
        </p:txBody>
      </p:sp>
      <p:pic>
        <p:nvPicPr>
          <p:cNvPr id="12" name="Picture 11">
            <a:extLst>
              <a:ext uri="{FF2B5EF4-FFF2-40B4-BE49-F238E27FC236}">
                <a16:creationId xmlns:a16="http://schemas.microsoft.com/office/drawing/2014/main" id="{5E9163AB-F33D-4F83-BD5B-E1F8A1483C72}"/>
              </a:ext>
            </a:extLst>
          </p:cNvPr>
          <p:cNvPicPr>
            <a:picLocks noChangeAspect="1"/>
          </p:cNvPicPr>
          <p:nvPr/>
        </p:nvPicPr>
        <p:blipFill rotWithShape="1">
          <a:blip r:embed="rId3"/>
          <a:srcRect l="23051" r="23051"/>
          <a:stretch/>
        </p:blipFill>
        <p:spPr>
          <a:xfrm>
            <a:off x="6794203" y="3729369"/>
            <a:ext cx="2344480" cy="2344480"/>
          </a:xfrm>
          <a:prstGeom prst="rect">
            <a:avLst/>
          </a:prstGeom>
        </p:spPr>
      </p:pic>
      <p:pic>
        <p:nvPicPr>
          <p:cNvPr id="13" name="Picture 12">
            <a:extLst>
              <a:ext uri="{FF2B5EF4-FFF2-40B4-BE49-F238E27FC236}">
                <a16:creationId xmlns:a16="http://schemas.microsoft.com/office/drawing/2014/main" id="{6114E155-65AA-4677-9BB6-B2024385A1A0}"/>
              </a:ext>
            </a:extLst>
          </p:cNvPr>
          <p:cNvPicPr>
            <a:picLocks noChangeAspect="1"/>
          </p:cNvPicPr>
          <p:nvPr/>
        </p:nvPicPr>
        <p:blipFill rotWithShape="1">
          <a:blip r:embed="rId4"/>
          <a:srcRect l="23757" r="23757"/>
          <a:stretch/>
        </p:blipFill>
        <p:spPr>
          <a:xfrm>
            <a:off x="9493102" y="1084521"/>
            <a:ext cx="2344479" cy="2344479"/>
          </a:xfrm>
          <a:prstGeom prst="rect">
            <a:avLst/>
          </a:prstGeom>
        </p:spPr>
      </p:pic>
      <p:sp>
        <p:nvSpPr>
          <p:cNvPr id="14" name="Rectangle 13">
            <a:extLst>
              <a:ext uri="{FF2B5EF4-FFF2-40B4-BE49-F238E27FC236}">
                <a16:creationId xmlns:a16="http://schemas.microsoft.com/office/drawing/2014/main" id="{2099D31B-D21A-4898-902F-373FC76FBDAF}"/>
              </a:ext>
            </a:extLst>
          </p:cNvPr>
          <p:cNvSpPr/>
          <p:nvPr/>
        </p:nvSpPr>
        <p:spPr>
          <a:xfrm>
            <a:off x="6794204" y="1084521"/>
            <a:ext cx="2344479" cy="2344479"/>
          </a:xfrm>
          <a:prstGeom prst="rect">
            <a:avLst/>
          </a:prstGeom>
          <a:solidFill>
            <a:schemeClr val="accent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DZ"/>
          </a:p>
        </p:txBody>
      </p:sp>
      <p:sp>
        <p:nvSpPr>
          <p:cNvPr id="15" name="Rectangle 14">
            <a:extLst>
              <a:ext uri="{FF2B5EF4-FFF2-40B4-BE49-F238E27FC236}">
                <a16:creationId xmlns:a16="http://schemas.microsoft.com/office/drawing/2014/main" id="{DA942635-F2F8-4D14-96F8-BE89E6E581F6}"/>
              </a:ext>
            </a:extLst>
          </p:cNvPr>
          <p:cNvSpPr/>
          <p:nvPr/>
        </p:nvSpPr>
        <p:spPr>
          <a:xfrm>
            <a:off x="9493102" y="3729369"/>
            <a:ext cx="2344479" cy="2344480"/>
          </a:xfrm>
          <a:prstGeom prst="rect">
            <a:avLst/>
          </a:prstGeom>
          <a:solidFill>
            <a:srgbClr val="124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17" name="Rectangle 16">
            <a:extLst>
              <a:ext uri="{FF2B5EF4-FFF2-40B4-BE49-F238E27FC236}">
                <a16:creationId xmlns:a16="http://schemas.microsoft.com/office/drawing/2014/main" id="{E61AEAA6-4BAB-4BFE-BE4C-B29E12B43A44}"/>
              </a:ext>
            </a:extLst>
          </p:cNvPr>
          <p:cNvSpPr/>
          <p:nvPr/>
        </p:nvSpPr>
        <p:spPr>
          <a:xfrm>
            <a:off x="-2199167" y="376635"/>
            <a:ext cx="11086213" cy="707886"/>
          </a:xfrm>
          <a:prstGeom prst="rect">
            <a:avLst/>
          </a:prstGeom>
          <a:noFill/>
        </p:spPr>
        <p:txBody>
          <a:bodyPr wrap="square" lIns="91440" tIns="45720" rIns="91440" bIns="45720">
            <a:spAutoFit/>
          </a:bodyPr>
          <a:lstStyle/>
          <a:p>
            <a:pPr algn="ctr"/>
            <a:r>
              <a:rPr lang="en-US" sz="4000" b="1" i="1"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Overview of TIC</a:t>
            </a:r>
            <a:endParaRPr lang="en-US" sz="4000" b="1" i="1"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23" name="Rectangle 22">
            <a:extLst>
              <a:ext uri="{FF2B5EF4-FFF2-40B4-BE49-F238E27FC236}">
                <a16:creationId xmlns:a16="http://schemas.microsoft.com/office/drawing/2014/main" id="{6F6055FB-C60C-4A7D-B894-915C50F6D371}"/>
              </a:ext>
            </a:extLst>
          </p:cNvPr>
          <p:cNvSpPr/>
          <p:nvPr/>
        </p:nvSpPr>
        <p:spPr>
          <a:xfrm>
            <a:off x="379227" y="1126053"/>
            <a:ext cx="6060557" cy="4801314"/>
          </a:xfrm>
          <a:prstGeom prst="rect">
            <a:avLst/>
          </a:prstGeom>
        </p:spPr>
        <p:txBody>
          <a:bodyPr wrap="square">
            <a:spAutoFit/>
          </a:bodyPr>
          <a:lstStyle/>
          <a:p>
            <a:r>
              <a:rPr lang="en-US" dirty="0">
                <a:solidFill>
                  <a:srgbClr val="0D3967"/>
                </a:solidFill>
                <a:latin typeface="Arial Black" panose="020B0A04020102020204" pitchFamily="34" charset="0"/>
              </a:rPr>
              <a:t>By using TIC, students and teachers can communicate more effectively, employees can exchange data easily, and organizations can manage their operations more efficiently.</a:t>
            </a:r>
          </a:p>
          <a:p>
            <a:r>
              <a:rPr lang="en-US" dirty="0">
                <a:solidFill>
                  <a:srgbClr val="0D3967"/>
                </a:solidFill>
                <a:latin typeface="Arial Black" panose="020B0A04020102020204" pitchFamily="34" charset="0"/>
              </a:rPr>
              <a:t> As a result, Information and Communication Technologies have become essential for societies aiming for development and progress in the digital age.</a:t>
            </a:r>
          </a:p>
          <a:p>
            <a:r>
              <a:rPr lang="en-US" dirty="0">
                <a:solidFill>
                  <a:srgbClr val="0D3967"/>
                </a:solidFill>
                <a:latin typeface="Arial Black" panose="020B0A04020102020204" pitchFamily="34" charset="0"/>
              </a:rPr>
              <a:t> To make TIC effective in real-life applications, several technological tools and platforms are used. These tools support communication, collaboration, data management, and digital content creation.</a:t>
            </a:r>
          </a:p>
          <a:p>
            <a:r>
              <a:rPr lang="en-US" dirty="0">
                <a:solidFill>
                  <a:srgbClr val="0D3967"/>
                </a:solidFill>
                <a:latin typeface="Arial Black" panose="020B0A04020102020204" pitchFamily="34" charset="0"/>
              </a:rPr>
              <a:t> Among the most widely used TIC tools today are Google services, Microsoft tools, version control systems such as Git and GitHub, as well as web technologies like HTML and CSS.</a:t>
            </a:r>
            <a:endParaRPr lang="fr-DZ"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10866586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1000"/>
                                        <p:tgtEl>
                                          <p:spTgt spid="23">
                                            <p:txEl>
                                              <p:pRg st="0" end="0"/>
                                            </p:txEl>
                                          </p:spTgt>
                                        </p:tgtEl>
                                      </p:cBhvr>
                                    </p:animEffect>
                                    <p:anim calcmode="lin" valueType="num">
                                      <p:cBhvr>
                                        <p:cTn id="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xEl>
                                              <p:pRg st="1" end="1"/>
                                            </p:txEl>
                                          </p:spTgt>
                                        </p:tgtEl>
                                        <p:attrNameLst>
                                          <p:attrName>style.visibility</p:attrName>
                                        </p:attrNameLst>
                                      </p:cBhvr>
                                      <p:to>
                                        <p:strVal val="visible"/>
                                      </p:to>
                                    </p:set>
                                    <p:animEffect transition="in" filter="fade">
                                      <p:cBhvr>
                                        <p:cTn id="14" dur="1000"/>
                                        <p:tgtEl>
                                          <p:spTgt spid="23">
                                            <p:txEl>
                                              <p:pRg st="1" end="1"/>
                                            </p:txEl>
                                          </p:spTgt>
                                        </p:tgtEl>
                                      </p:cBhvr>
                                    </p:animEffect>
                                    <p:anim calcmode="lin" valueType="num">
                                      <p:cBhvr>
                                        <p:cTn id="15" dur="1000" fill="hold"/>
                                        <p:tgtEl>
                                          <p:spTgt spid="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3">
                                            <p:txEl>
                                              <p:pRg st="2" end="2"/>
                                            </p:txEl>
                                          </p:spTgt>
                                        </p:tgtEl>
                                        <p:attrNameLst>
                                          <p:attrName>style.visibility</p:attrName>
                                        </p:attrNameLst>
                                      </p:cBhvr>
                                      <p:to>
                                        <p:strVal val="visible"/>
                                      </p:to>
                                    </p:set>
                                    <p:animEffect transition="in" filter="fade">
                                      <p:cBhvr>
                                        <p:cTn id="21" dur="1000"/>
                                        <p:tgtEl>
                                          <p:spTgt spid="23">
                                            <p:txEl>
                                              <p:pRg st="2" end="2"/>
                                            </p:txEl>
                                          </p:spTgt>
                                        </p:tgtEl>
                                      </p:cBhvr>
                                    </p:animEffect>
                                    <p:anim calcmode="lin" valueType="num">
                                      <p:cBhvr>
                                        <p:cTn id="22"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xEl>
                                              <p:pRg st="3" end="3"/>
                                            </p:txEl>
                                          </p:spTgt>
                                        </p:tgtEl>
                                        <p:attrNameLst>
                                          <p:attrName>style.visibility</p:attrName>
                                        </p:attrNameLst>
                                      </p:cBhvr>
                                      <p:to>
                                        <p:strVal val="visible"/>
                                      </p:to>
                                    </p:set>
                                    <p:animEffect transition="in" filter="fade">
                                      <p:cBhvr>
                                        <p:cTn id="28" dur="1000"/>
                                        <p:tgtEl>
                                          <p:spTgt spid="23">
                                            <p:txEl>
                                              <p:pRg st="3" end="3"/>
                                            </p:txEl>
                                          </p:spTgt>
                                        </p:tgtEl>
                                      </p:cBhvr>
                                    </p:animEffect>
                                    <p:anim calcmode="lin" valueType="num">
                                      <p:cBhvr>
                                        <p:cTn id="29" dur="1000" fill="hold"/>
                                        <p:tgtEl>
                                          <p:spTgt spid="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134B4-335A-48ED-8322-4704F891DEF5}"/>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D88ABAD-6097-489C-B421-CD00280D9942}"/>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8" name="Picture 7">
            <a:extLst>
              <a:ext uri="{FF2B5EF4-FFF2-40B4-BE49-F238E27FC236}">
                <a16:creationId xmlns:a16="http://schemas.microsoft.com/office/drawing/2014/main" id="{5BCE7DF9-5B21-4602-B599-C4DB30F8E4A5}"/>
              </a:ext>
            </a:extLst>
          </p:cNvPr>
          <p:cNvPicPr>
            <a:picLocks noChangeAspect="1"/>
          </p:cNvPicPr>
          <p:nvPr/>
        </p:nvPicPr>
        <p:blipFill>
          <a:blip r:embed="rId3"/>
          <a:stretch>
            <a:fillRect/>
          </a:stretch>
        </p:blipFill>
        <p:spPr>
          <a:xfrm>
            <a:off x="6563832" y="-1850064"/>
            <a:ext cx="8900219" cy="7339618"/>
          </a:xfrm>
          <a:prstGeom prst="rect">
            <a:avLst/>
          </a:prstGeom>
        </p:spPr>
      </p:pic>
      <p:sp>
        <p:nvSpPr>
          <p:cNvPr id="9" name="Rectangle 8">
            <a:extLst>
              <a:ext uri="{FF2B5EF4-FFF2-40B4-BE49-F238E27FC236}">
                <a16:creationId xmlns:a16="http://schemas.microsoft.com/office/drawing/2014/main" id="{98374E0D-E568-4FE5-BA83-00864A9A4189}"/>
              </a:ext>
            </a:extLst>
          </p:cNvPr>
          <p:cNvSpPr/>
          <p:nvPr/>
        </p:nvSpPr>
        <p:spPr>
          <a:xfrm>
            <a:off x="418215" y="479317"/>
            <a:ext cx="5209954" cy="707886"/>
          </a:xfrm>
          <a:prstGeom prst="rect">
            <a:avLst/>
          </a:prstGeom>
          <a:noFill/>
        </p:spPr>
        <p:txBody>
          <a:bodyPr wrap="square" lIns="91440" tIns="45720" rIns="91440" bIns="45720">
            <a:spAutoFit/>
          </a:bodyPr>
          <a:lstStyle/>
          <a:p>
            <a:r>
              <a:rPr lang="en-US" sz="4000" b="1"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Google Services</a:t>
            </a:r>
            <a:endParaRPr lang="en-US" sz="4000" b="1"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11" name="Rectangle 10">
            <a:extLst>
              <a:ext uri="{FF2B5EF4-FFF2-40B4-BE49-F238E27FC236}">
                <a16:creationId xmlns:a16="http://schemas.microsoft.com/office/drawing/2014/main" id="{D8061211-EB83-4192-9138-B13E71DE45F7}"/>
              </a:ext>
            </a:extLst>
          </p:cNvPr>
          <p:cNvSpPr/>
          <p:nvPr/>
        </p:nvSpPr>
        <p:spPr>
          <a:xfrm>
            <a:off x="673395" y="1819745"/>
            <a:ext cx="5422605" cy="3970318"/>
          </a:xfrm>
          <a:prstGeom prst="rect">
            <a:avLst/>
          </a:prstGeom>
        </p:spPr>
        <p:txBody>
          <a:bodyPr wrap="square">
            <a:spAutoFit/>
          </a:bodyPr>
          <a:lstStyle/>
          <a:p>
            <a:r>
              <a:rPr lang="en-US" dirty="0">
                <a:solidFill>
                  <a:srgbClr val="0D3967"/>
                </a:solidFill>
                <a:latin typeface="Arial Black" panose="020B0A04020102020204" pitchFamily="34" charset="0"/>
              </a:rPr>
              <a:t>Google Services are a set of digital tools and platforms provided by Google. They are considered an important part of Information and Communication Technologies (TIC) because they help users communicate, share information, store data, and collaborate efficiently through the internet. Google services play a major role in everyday life, especially in education, professional work, and information management. These services can be accessed easily from different devices connected to the internet.</a:t>
            </a:r>
            <a:endParaRPr lang="fr-DZ"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33707614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A134B4-335A-48ED-8322-4704F891DEF5}"/>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D88ABAD-6097-489C-B421-CD00280D9942}"/>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8" name="Picture 7">
            <a:extLst>
              <a:ext uri="{FF2B5EF4-FFF2-40B4-BE49-F238E27FC236}">
                <a16:creationId xmlns:a16="http://schemas.microsoft.com/office/drawing/2014/main" id="{5BCE7DF9-5B21-4602-B599-C4DB30F8E4A5}"/>
              </a:ext>
            </a:extLst>
          </p:cNvPr>
          <p:cNvPicPr>
            <a:picLocks noChangeAspect="1"/>
          </p:cNvPicPr>
          <p:nvPr/>
        </p:nvPicPr>
        <p:blipFill>
          <a:blip r:embed="rId4"/>
          <a:stretch>
            <a:fillRect/>
          </a:stretch>
        </p:blipFill>
        <p:spPr>
          <a:xfrm>
            <a:off x="7265581" y="-2087068"/>
            <a:ext cx="8130363" cy="6704752"/>
          </a:xfrm>
          <a:prstGeom prst="rect">
            <a:avLst/>
          </a:prstGeom>
        </p:spPr>
      </p:pic>
      <p:sp>
        <p:nvSpPr>
          <p:cNvPr id="9" name="Rectangle 8">
            <a:extLst>
              <a:ext uri="{FF2B5EF4-FFF2-40B4-BE49-F238E27FC236}">
                <a16:creationId xmlns:a16="http://schemas.microsoft.com/office/drawing/2014/main" id="{98374E0D-E568-4FE5-BA83-00864A9A4189}"/>
              </a:ext>
            </a:extLst>
          </p:cNvPr>
          <p:cNvSpPr/>
          <p:nvPr/>
        </p:nvSpPr>
        <p:spPr>
          <a:xfrm>
            <a:off x="-4208722" y="127107"/>
            <a:ext cx="14981277" cy="1323439"/>
          </a:xfrm>
          <a:prstGeom prst="rect">
            <a:avLst/>
          </a:prstGeom>
          <a:noFill/>
        </p:spPr>
        <p:txBody>
          <a:bodyPr wrap="square" lIns="91440" tIns="45720" rIns="91440" bIns="45720">
            <a:spAutoFit/>
          </a:bodyPr>
          <a:lstStyle/>
          <a:p>
            <a:pPr algn="ctr"/>
            <a:r>
              <a:rPr lang="en-US" sz="4000" b="1"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Examples of Google </a:t>
            </a:r>
          </a:p>
          <a:p>
            <a:pPr algn="ctr"/>
            <a:r>
              <a:rPr lang="en-US" sz="4000" b="1"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Services</a:t>
            </a:r>
            <a:endParaRPr lang="en-US" sz="4000" b="1"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5" name="Rectangle 4">
            <a:extLst>
              <a:ext uri="{FF2B5EF4-FFF2-40B4-BE49-F238E27FC236}">
                <a16:creationId xmlns:a16="http://schemas.microsoft.com/office/drawing/2014/main" id="{FCE88698-D32E-4F45-AECB-9419A6D4A7CD}"/>
              </a:ext>
            </a:extLst>
          </p:cNvPr>
          <p:cNvSpPr/>
          <p:nvPr/>
        </p:nvSpPr>
        <p:spPr>
          <a:xfrm>
            <a:off x="297712" y="1577653"/>
            <a:ext cx="8761228" cy="5078313"/>
          </a:xfrm>
          <a:prstGeom prst="rect">
            <a:avLst/>
          </a:prstGeom>
        </p:spPr>
        <p:txBody>
          <a:bodyPr wrap="square">
            <a:spAutoFit/>
          </a:bodyPr>
          <a:lstStyle/>
          <a:p>
            <a:r>
              <a:rPr lang="en-US" b="1" dirty="0">
                <a:solidFill>
                  <a:srgbClr val="55A1E3"/>
                </a:solidFill>
                <a:latin typeface="Arial Black" panose="020B0A04020102020204" pitchFamily="34" charset="0"/>
              </a:rPr>
              <a:t>Google Search</a:t>
            </a:r>
          </a:p>
          <a:p>
            <a:r>
              <a:rPr lang="en-US" dirty="0">
                <a:solidFill>
                  <a:srgbClr val="0D3967"/>
                </a:solidFill>
                <a:latin typeface="Arial Black" panose="020B0A04020102020204" pitchFamily="34" charset="0"/>
              </a:rPr>
              <a:t>Google Search is a search engine that allows users to </a:t>
            </a:r>
          </a:p>
          <a:p>
            <a:r>
              <a:rPr lang="en-US" dirty="0">
                <a:solidFill>
                  <a:srgbClr val="0D3967"/>
                </a:solidFill>
                <a:latin typeface="Arial Black" panose="020B0A04020102020204" pitchFamily="34" charset="0"/>
              </a:rPr>
              <a:t>quickly find information from all over the world,</a:t>
            </a:r>
          </a:p>
          <a:p>
            <a:r>
              <a:rPr lang="en-US" dirty="0">
                <a:solidFill>
                  <a:srgbClr val="0D3967"/>
                </a:solidFill>
                <a:latin typeface="Arial Black" panose="020B0A04020102020204" pitchFamily="34" charset="0"/>
              </a:rPr>
              <a:t> making research and information access faster and easier.</a:t>
            </a:r>
          </a:p>
          <a:p>
            <a:r>
              <a:rPr lang="en-US" b="1" dirty="0">
                <a:solidFill>
                  <a:srgbClr val="55A1E3"/>
                </a:solidFill>
                <a:latin typeface="Arial Black" panose="020B0A04020102020204" pitchFamily="34" charset="0"/>
              </a:rPr>
              <a:t>Gmail</a:t>
            </a:r>
          </a:p>
          <a:p>
            <a:r>
              <a:rPr lang="en-US" dirty="0">
                <a:solidFill>
                  <a:srgbClr val="0D3967"/>
                </a:solidFill>
                <a:latin typeface="Arial Black" panose="020B0A04020102020204" pitchFamily="34" charset="0"/>
              </a:rPr>
              <a:t>Gmail is an electronic mail service used for communication and the exchange of messages and files between individuals and organizations.</a:t>
            </a:r>
          </a:p>
          <a:p>
            <a:r>
              <a:rPr lang="en-US" b="1" dirty="0">
                <a:solidFill>
                  <a:srgbClr val="55A1E3"/>
                </a:solidFill>
                <a:latin typeface="Arial Black" panose="020B0A04020102020204" pitchFamily="34" charset="0"/>
              </a:rPr>
              <a:t>Google Drive</a:t>
            </a:r>
          </a:p>
          <a:p>
            <a:r>
              <a:rPr lang="en-US" dirty="0">
                <a:solidFill>
                  <a:srgbClr val="0D3967"/>
                </a:solidFill>
                <a:latin typeface="Arial Black" panose="020B0A04020102020204" pitchFamily="34" charset="0"/>
              </a:rPr>
              <a:t>Google Drive is a cloud storage service that enables users to store, share, and access files online from anywhere and at any time.</a:t>
            </a:r>
          </a:p>
          <a:p>
            <a:r>
              <a:rPr lang="en-US" b="1" dirty="0">
                <a:solidFill>
                  <a:srgbClr val="55A1E3"/>
                </a:solidFill>
                <a:latin typeface="Arial Black" panose="020B0A04020102020204" pitchFamily="34" charset="0"/>
              </a:rPr>
              <a:t>Google Docs, Sheets, and Slides</a:t>
            </a:r>
          </a:p>
          <a:p>
            <a:r>
              <a:rPr lang="en-US" dirty="0">
                <a:solidFill>
                  <a:srgbClr val="0D3967"/>
                </a:solidFill>
                <a:latin typeface="Arial Black" panose="020B0A04020102020204" pitchFamily="34" charset="0"/>
              </a:rPr>
              <a:t>These tools allow users to create and edit documents, spreadsheets, and presentations collaboratively, where multiple users can work on the same file simultaneously.</a:t>
            </a:r>
          </a:p>
          <a:p>
            <a:r>
              <a:rPr lang="en-US" b="1" dirty="0">
                <a:solidFill>
                  <a:srgbClr val="55A1E3"/>
                </a:solidFill>
                <a:latin typeface="Arial Black" panose="020B0A04020102020204" pitchFamily="34" charset="0"/>
              </a:rPr>
              <a:t>Google Meet</a:t>
            </a:r>
          </a:p>
          <a:p>
            <a:r>
              <a:rPr lang="en-US" dirty="0">
                <a:solidFill>
                  <a:srgbClr val="0D3967"/>
                </a:solidFill>
                <a:latin typeface="Arial Black" panose="020B0A04020102020204" pitchFamily="34" charset="0"/>
              </a:rPr>
              <a:t>Google Meet is a video conferencing service used for online meetings, distance learning, and remote work</a:t>
            </a:r>
            <a:r>
              <a:rPr lang="en-US" dirty="0"/>
              <a:t>.</a:t>
            </a:r>
            <a:endParaRPr lang="fr-DZ" dirty="0"/>
          </a:p>
        </p:txBody>
      </p:sp>
    </p:spTree>
    <p:extLst>
      <p:ext uri="{BB962C8B-B14F-4D97-AF65-F5344CB8AC3E}">
        <p14:creationId xmlns:p14="http://schemas.microsoft.com/office/powerpoint/2010/main" val="17864288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1000"/>
                                        <p:tgtEl>
                                          <p:spTgt spid="5">
                                            <p:txEl>
                                              <p:pRg st="1" end="1"/>
                                            </p:txEl>
                                          </p:spTgt>
                                        </p:tgtEl>
                                      </p:cBhvr>
                                    </p:animEffect>
                                    <p:anim calcmode="lin" valueType="num">
                                      <p:cBhvr>
                                        <p:cTn id="22"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1" end="1"/>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1000"/>
                                        <p:tgtEl>
                                          <p:spTgt spid="5">
                                            <p:txEl>
                                              <p:pRg st="2" end="2"/>
                                            </p:txEl>
                                          </p:spTgt>
                                        </p:tgtEl>
                                      </p:cBhvr>
                                    </p:animEffect>
                                    <p:anim calcmode="lin" valueType="num">
                                      <p:cBhvr>
                                        <p:cTn id="27"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5">
                                            <p:txEl>
                                              <p:pRg st="2" end="2"/>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1000"/>
                                        <p:tgtEl>
                                          <p:spTgt spid="5">
                                            <p:txEl>
                                              <p:pRg st="3" end="3"/>
                                            </p:txEl>
                                          </p:spTgt>
                                        </p:tgtEl>
                                      </p:cBhvr>
                                    </p:animEffect>
                                    <p:anim calcmode="lin" valueType="num">
                                      <p:cBhvr>
                                        <p:cTn id="32"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5">
                                            <p:txEl>
                                              <p:pRg st="4" end="4"/>
                                            </p:txEl>
                                          </p:spTgt>
                                        </p:tgtEl>
                                        <p:attrNameLst>
                                          <p:attrName>style.visibility</p:attrName>
                                        </p:attrNameLst>
                                      </p:cBhvr>
                                      <p:to>
                                        <p:strVal val="visible"/>
                                      </p:to>
                                    </p:set>
                                    <p:animEffect transition="in" filter="fade">
                                      <p:cBhvr>
                                        <p:cTn id="38" dur="1000"/>
                                        <p:tgtEl>
                                          <p:spTgt spid="5">
                                            <p:txEl>
                                              <p:pRg st="4" end="4"/>
                                            </p:txEl>
                                          </p:spTgt>
                                        </p:tgtEl>
                                      </p:cBhvr>
                                    </p:animEffect>
                                    <p:anim calcmode="lin" valueType="num">
                                      <p:cBhvr>
                                        <p:cTn id="39"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40"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5">
                                            <p:txEl>
                                              <p:pRg st="5" end="5"/>
                                            </p:txEl>
                                          </p:spTgt>
                                        </p:tgtEl>
                                        <p:attrNameLst>
                                          <p:attrName>style.visibility</p:attrName>
                                        </p:attrNameLst>
                                      </p:cBhvr>
                                      <p:to>
                                        <p:strVal val="visible"/>
                                      </p:to>
                                    </p:set>
                                    <p:animEffect transition="in" filter="fade">
                                      <p:cBhvr>
                                        <p:cTn id="45" dur="1000"/>
                                        <p:tgtEl>
                                          <p:spTgt spid="5">
                                            <p:txEl>
                                              <p:pRg st="5" end="5"/>
                                            </p:txEl>
                                          </p:spTgt>
                                        </p:tgtEl>
                                      </p:cBhvr>
                                    </p:animEffect>
                                    <p:anim calcmode="lin" valueType="num">
                                      <p:cBhvr>
                                        <p:cTn id="46"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nodeType="clickEffect">
                                  <p:stCondLst>
                                    <p:cond delay="0"/>
                                  </p:stCondLst>
                                  <p:childTnLst>
                                    <p:set>
                                      <p:cBhvr>
                                        <p:cTn id="51" dur="1" fill="hold">
                                          <p:stCondLst>
                                            <p:cond delay="0"/>
                                          </p:stCondLst>
                                        </p:cTn>
                                        <p:tgtEl>
                                          <p:spTgt spid="5">
                                            <p:txEl>
                                              <p:pRg st="6" end="6"/>
                                            </p:txEl>
                                          </p:spTgt>
                                        </p:tgtEl>
                                        <p:attrNameLst>
                                          <p:attrName>style.visibility</p:attrName>
                                        </p:attrNameLst>
                                      </p:cBhvr>
                                      <p:to>
                                        <p:strVal val="visible"/>
                                      </p:to>
                                    </p:set>
                                    <p:animEffect transition="in" filter="fade">
                                      <p:cBhvr>
                                        <p:cTn id="52" dur="1000"/>
                                        <p:tgtEl>
                                          <p:spTgt spid="5">
                                            <p:txEl>
                                              <p:pRg st="6" end="6"/>
                                            </p:txEl>
                                          </p:spTgt>
                                        </p:tgtEl>
                                      </p:cBhvr>
                                    </p:animEffect>
                                    <p:anim calcmode="lin" valueType="num">
                                      <p:cBhvr>
                                        <p:cTn id="5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5">
                                            <p:txEl>
                                              <p:pRg st="7" end="7"/>
                                            </p:txEl>
                                          </p:spTgt>
                                        </p:tgtEl>
                                        <p:attrNameLst>
                                          <p:attrName>style.visibility</p:attrName>
                                        </p:attrNameLst>
                                      </p:cBhvr>
                                      <p:to>
                                        <p:strVal val="visible"/>
                                      </p:to>
                                    </p:set>
                                    <p:animEffect transition="in" filter="fade">
                                      <p:cBhvr>
                                        <p:cTn id="59" dur="1000"/>
                                        <p:tgtEl>
                                          <p:spTgt spid="5">
                                            <p:txEl>
                                              <p:pRg st="7" end="7"/>
                                            </p:txEl>
                                          </p:spTgt>
                                        </p:tgtEl>
                                      </p:cBhvr>
                                    </p:animEffect>
                                    <p:anim calcmode="lin" valueType="num">
                                      <p:cBhvr>
                                        <p:cTn id="60" dur="1000" fill="hold"/>
                                        <p:tgtEl>
                                          <p:spTgt spid="5">
                                            <p:txEl>
                                              <p:pRg st="7" end="7"/>
                                            </p:txEl>
                                          </p:spTgt>
                                        </p:tgtEl>
                                        <p:attrNameLst>
                                          <p:attrName>ppt_x</p:attrName>
                                        </p:attrNameLst>
                                      </p:cBhvr>
                                      <p:tavLst>
                                        <p:tav tm="0">
                                          <p:val>
                                            <p:strVal val="#ppt_x"/>
                                          </p:val>
                                        </p:tav>
                                        <p:tav tm="100000">
                                          <p:val>
                                            <p:strVal val="#ppt_x"/>
                                          </p:val>
                                        </p:tav>
                                      </p:tavLst>
                                    </p:anim>
                                    <p:anim calcmode="lin" valueType="num">
                                      <p:cBhvr>
                                        <p:cTn id="61" dur="1000" fill="hold"/>
                                        <p:tgtEl>
                                          <p:spTgt spid="5">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5">
                                            <p:txEl>
                                              <p:pRg st="8" end="8"/>
                                            </p:txEl>
                                          </p:spTgt>
                                        </p:tgtEl>
                                        <p:attrNameLst>
                                          <p:attrName>style.visibility</p:attrName>
                                        </p:attrNameLst>
                                      </p:cBhvr>
                                      <p:to>
                                        <p:strVal val="visible"/>
                                      </p:to>
                                    </p:set>
                                    <p:animEffect transition="in" filter="fade">
                                      <p:cBhvr>
                                        <p:cTn id="66" dur="1000"/>
                                        <p:tgtEl>
                                          <p:spTgt spid="5">
                                            <p:txEl>
                                              <p:pRg st="8" end="8"/>
                                            </p:txEl>
                                          </p:spTgt>
                                        </p:tgtEl>
                                      </p:cBhvr>
                                    </p:animEffect>
                                    <p:anim calcmode="lin" valueType="num">
                                      <p:cBhvr>
                                        <p:cTn id="67"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68"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5">
                                            <p:txEl>
                                              <p:pRg st="9" end="9"/>
                                            </p:txEl>
                                          </p:spTgt>
                                        </p:tgtEl>
                                        <p:attrNameLst>
                                          <p:attrName>style.visibility</p:attrName>
                                        </p:attrNameLst>
                                      </p:cBhvr>
                                      <p:to>
                                        <p:strVal val="visible"/>
                                      </p:to>
                                    </p:set>
                                    <p:animEffect transition="in" filter="fade">
                                      <p:cBhvr>
                                        <p:cTn id="73" dur="1000"/>
                                        <p:tgtEl>
                                          <p:spTgt spid="5">
                                            <p:txEl>
                                              <p:pRg st="9" end="9"/>
                                            </p:txEl>
                                          </p:spTgt>
                                        </p:tgtEl>
                                      </p:cBhvr>
                                    </p:animEffect>
                                    <p:anim calcmode="lin" valueType="num">
                                      <p:cBhvr>
                                        <p:cTn id="74" dur="1000" fill="hold"/>
                                        <p:tgtEl>
                                          <p:spTgt spid="5">
                                            <p:txEl>
                                              <p:pRg st="9" end="9"/>
                                            </p:txEl>
                                          </p:spTgt>
                                        </p:tgtEl>
                                        <p:attrNameLst>
                                          <p:attrName>ppt_x</p:attrName>
                                        </p:attrNameLst>
                                      </p:cBhvr>
                                      <p:tavLst>
                                        <p:tav tm="0">
                                          <p:val>
                                            <p:strVal val="#ppt_x"/>
                                          </p:val>
                                        </p:tav>
                                        <p:tav tm="100000">
                                          <p:val>
                                            <p:strVal val="#ppt_x"/>
                                          </p:val>
                                        </p:tav>
                                      </p:tavLst>
                                    </p:anim>
                                    <p:anim calcmode="lin" valueType="num">
                                      <p:cBhvr>
                                        <p:cTn id="75" dur="1000" fill="hold"/>
                                        <p:tgtEl>
                                          <p:spTgt spid="5">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5">
                                            <p:txEl>
                                              <p:pRg st="10" end="10"/>
                                            </p:txEl>
                                          </p:spTgt>
                                        </p:tgtEl>
                                        <p:attrNameLst>
                                          <p:attrName>style.visibility</p:attrName>
                                        </p:attrNameLst>
                                      </p:cBhvr>
                                      <p:to>
                                        <p:strVal val="visible"/>
                                      </p:to>
                                    </p:set>
                                    <p:animEffect transition="in" filter="fade">
                                      <p:cBhvr>
                                        <p:cTn id="80" dur="1000"/>
                                        <p:tgtEl>
                                          <p:spTgt spid="5">
                                            <p:txEl>
                                              <p:pRg st="10" end="10"/>
                                            </p:txEl>
                                          </p:spTgt>
                                        </p:tgtEl>
                                      </p:cBhvr>
                                    </p:animEffect>
                                    <p:anim calcmode="lin" valueType="num">
                                      <p:cBhvr>
                                        <p:cTn id="81"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82"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5">
                                            <p:txEl>
                                              <p:pRg st="11" end="11"/>
                                            </p:txEl>
                                          </p:spTgt>
                                        </p:tgtEl>
                                        <p:attrNameLst>
                                          <p:attrName>style.visibility</p:attrName>
                                        </p:attrNameLst>
                                      </p:cBhvr>
                                      <p:to>
                                        <p:strVal val="visible"/>
                                      </p:to>
                                    </p:set>
                                    <p:animEffect transition="in" filter="fade">
                                      <p:cBhvr>
                                        <p:cTn id="87" dur="1000"/>
                                        <p:tgtEl>
                                          <p:spTgt spid="5">
                                            <p:txEl>
                                              <p:pRg st="11" end="11"/>
                                            </p:txEl>
                                          </p:spTgt>
                                        </p:tgtEl>
                                      </p:cBhvr>
                                    </p:animEffect>
                                    <p:anim calcmode="lin" valueType="num">
                                      <p:cBhvr>
                                        <p:cTn id="88" dur="1000" fill="hold"/>
                                        <p:tgtEl>
                                          <p:spTgt spid="5">
                                            <p:txEl>
                                              <p:pRg st="11" end="11"/>
                                            </p:txEl>
                                          </p:spTgt>
                                        </p:tgtEl>
                                        <p:attrNameLst>
                                          <p:attrName>ppt_x</p:attrName>
                                        </p:attrNameLst>
                                      </p:cBhvr>
                                      <p:tavLst>
                                        <p:tav tm="0">
                                          <p:val>
                                            <p:strVal val="#ppt_x"/>
                                          </p:val>
                                        </p:tav>
                                        <p:tav tm="100000">
                                          <p:val>
                                            <p:strVal val="#ppt_x"/>
                                          </p:val>
                                        </p:tav>
                                      </p:tavLst>
                                    </p:anim>
                                    <p:anim calcmode="lin" valueType="num">
                                      <p:cBhvr>
                                        <p:cTn id="89" dur="1000" fill="hold"/>
                                        <p:tgtEl>
                                          <p:spTgt spid="5">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FD804D6-E891-4844-81FF-51685132A484}"/>
              </a:ext>
            </a:extLst>
          </p:cNvPr>
          <p:cNvPicPr>
            <a:picLocks noChangeAspect="1"/>
          </p:cNvPicPr>
          <p:nvPr/>
        </p:nvPicPr>
        <p:blipFill rotWithShape="1">
          <a:blip r:embed="rId3">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8482E3-1B01-4BBF-AD06-26B050442417}"/>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sp>
        <p:nvSpPr>
          <p:cNvPr id="6" name="Rectangle: Rounded Corners 5">
            <a:extLst>
              <a:ext uri="{FF2B5EF4-FFF2-40B4-BE49-F238E27FC236}">
                <a16:creationId xmlns:a16="http://schemas.microsoft.com/office/drawing/2014/main" id="{C7CE9AEF-BFE7-43DD-ACF5-B1CD27F54EE0}"/>
              </a:ext>
            </a:extLst>
          </p:cNvPr>
          <p:cNvSpPr/>
          <p:nvPr/>
        </p:nvSpPr>
        <p:spPr>
          <a:xfrm>
            <a:off x="4008474" y="425303"/>
            <a:ext cx="4175051" cy="850604"/>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latin typeface="Arial Black" panose="020B0A04020102020204" pitchFamily="34" charset="0"/>
              </a:rPr>
              <a:t>Google Services</a:t>
            </a:r>
            <a:endParaRPr lang="fr-DZ" sz="2400" dirty="0">
              <a:latin typeface="Arial Black" panose="020B0A04020102020204" pitchFamily="34" charset="0"/>
            </a:endParaRPr>
          </a:p>
        </p:txBody>
      </p:sp>
      <p:sp>
        <p:nvSpPr>
          <p:cNvPr id="7" name="Rectangle: Rounded Corners 6">
            <a:extLst>
              <a:ext uri="{FF2B5EF4-FFF2-40B4-BE49-F238E27FC236}">
                <a16:creationId xmlns:a16="http://schemas.microsoft.com/office/drawing/2014/main" id="{0BD0A8DB-665C-4031-9563-DC5A4E22B336}"/>
              </a:ext>
            </a:extLst>
          </p:cNvPr>
          <p:cNvSpPr/>
          <p:nvPr/>
        </p:nvSpPr>
        <p:spPr>
          <a:xfrm>
            <a:off x="276447" y="1701210"/>
            <a:ext cx="1724626" cy="664534"/>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Google </a:t>
            </a:r>
            <a:r>
              <a:rPr lang="fr-FR" dirty="0" err="1"/>
              <a:t>Search</a:t>
            </a:r>
            <a:endParaRPr lang="fr-DZ" dirty="0"/>
          </a:p>
        </p:txBody>
      </p:sp>
      <p:sp>
        <p:nvSpPr>
          <p:cNvPr id="8" name="Rectangle: Rounded Corners 7">
            <a:extLst>
              <a:ext uri="{FF2B5EF4-FFF2-40B4-BE49-F238E27FC236}">
                <a16:creationId xmlns:a16="http://schemas.microsoft.com/office/drawing/2014/main" id="{E22702BB-DD1E-48FA-9AED-0AECE1150B67}"/>
              </a:ext>
            </a:extLst>
          </p:cNvPr>
          <p:cNvSpPr/>
          <p:nvPr/>
        </p:nvSpPr>
        <p:spPr>
          <a:xfrm>
            <a:off x="5506145" y="1701208"/>
            <a:ext cx="1616148" cy="664535"/>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Google Drive</a:t>
            </a:r>
            <a:endParaRPr lang="fr-DZ" dirty="0"/>
          </a:p>
        </p:txBody>
      </p:sp>
      <p:sp>
        <p:nvSpPr>
          <p:cNvPr id="9" name="Rectangle: Rounded Corners 8">
            <a:extLst>
              <a:ext uri="{FF2B5EF4-FFF2-40B4-BE49-F238E27FC236}">
                <a16:creationId xmlns:a16="http://schemas.microsoft.com/office/drawing/2014/main" id="{661C5FB5-29F6-4965-8506-B6426DBF12CA}"/>
              </a:ext>
            </a:extLst>
          </p:cNvPr>
          <p:cNvSpPr/>
          <p:nvPr/>
        </p:nvSpPr>
        <p:spPr>
          <a:xfrm>
            <a:off x="2901930" y="1701208"/>
            <a:ext cx="1616148" cy="664535"/>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Gmail</a:t>
            </a:r>
            <a:endParaRPr lang="fr-DZ" dirty="0"/>
          </a:p>
        </p:txBody>
      </p:sp>
      <p:sp>
        <p:nvSpPr>
          <p:cNvPr id="10" name="Rectangle: Rounded Corners 9">
            <a:extLst>
              <a:ext uri="{FF2B5EF4-FFF2-40B4-BE49-F238E27FC236}">
                <a16:creationId xmlns:a16="http://schemas.microsoft.com/office/drawing/2014/main" id="{9F76F053-7B11-413B-A5D9-418A88E0DA0C}"/>
              </a:ext>
            </a:extLst>
          </p:cNvPr>
          <p:cNvSpPr/>
          <p:nvPr/>
        </p:nvSpPr>
        <p:spPr>
          <a:xfrm>
            <a:off x="10299405" y="1701208"/>
            <a:ext cx="1616148" cy="664535"/>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Google Doc</a:t>
            </a:r>
            <a:endParaRPr lang="fr-DZ" dirty="0"/>
          </a:p>
        </p:txBody>
      </p:sp>
      <p:sp>
        <p:nvSpPr>
          <p:cNvPr id="11" name="Rectangle: Rounded Corners 10">
            <a:extLst>
              <a:ext uri="{FF2B5EF4-FFF2-40B4-BE49-F238E27FC236}">
                <a16:creationId xmlns:a16="http://schemas.microsoft.com/office/drawing/2014/main" id="{5E52760A-9040-4E0F-BC43-56BFA7D066C2}"/>
              </a:ext>
            </a:extLst>
          </p:cNvPr>
          <p:cNvSpPr/>
          <p:nvPr/>
        </p:nvSpPr>
        <p:spPr>
          <a:xfrm>
            <a:off x="7978976" y="1701208"/>
            <a:ext cx="1616148" cy="664535"/>
          </a:xfrm>
          <a:prstGeom prst="roundRect">
            <a:avLst>
              <a:gd name="adj" fmla="val 50000"/>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Google </a:t>
            </a:r>
            <a:r>
              <a:rPr lang="fr-FR" dirty="0" err="1"/>
              <a:t>Meet</a:t>
            </a:r>
            <a:endParaRPr lang="fr-DZ" dirty="0"/>
          </a:p>
        </p:txBody>
      </p:sp>
      <p:sp>
        <p:nvSpPr>
          <p:cNvPr id="15" name="Rectangle: Rounded Corners 14">
            <a:extLst>
              <a:ext uri="{FF2B5EF4-FFF2-40B4-BE49-F238E27FC236}">
                <a16:creationId xmlns:a16="http://schemas.microsoft.com/office/drawing/2014/main" id="{148A46B5-185F-4553-8E50-181D7B48DC80}"/>
              </a:ext>
            </a:extLst>
          </p:cNvPr>
          <p:cNvSpPr/>
          <p:nvPr/>
        </p:nvSpPr>
        <p:spPr>
          <a:xfrm>
            <a:off x="493717" y="3264194"/>
            <a:ext cx="1403497"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Online </a:t>
            </a:r>
            <a:r>
              <a:rPr lang="fr-FR" dirty="0" err="1"/>
              <a:t>search</a:t>
            </a:r>
            <a:r>
              <a:rPr lang="fr-FR" dirty="0"/>
              <a:t> engine</a:t>
            </a:r>
            <a:endParaRPr lang="fr-DZ" dirty="0"/>
          </a:p>
        </p:txBody>
      </p:sp>
      <p:sp>
        <p:nvSpPr>
          <p:cNvPr id="16" name="Rectangle: Rounded Corners 15">
            <a:extLst>
              <a:ext uri="{FF2B5EF4-FFF2-40B4-BE49-F238E27FC236}">
                <a16:creationId xmlns:a16="http://schemas.microsoft.com/office/drawing/2014/main" id="{D9B7B991-6637-4E7F-B041-E3F503BE043B}"/>
              </a:ext>
            </a:extLst>
          </p:cNvPr>
          <p:cNvSpPr/>
          <p:nvPr/>
        </p:nvSpPr>
        <p:spPr>
          <a:xfrm>
            <a:off x="493717" y="5131097"/>
            <a:ext cx="1403497"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Information </a:t>
            </a:r>
            <a:r>
              <a:rPr lang="fr-FR" dirty="0" err="1"/>
              <a:t>access</a:t>
            </a:r>
            <a:endParaRPr lang="fr-DZ" dirty="0"/>
          </a:p>
        </p:txBody>
      </p:sp>
      <p:sp>
        <p:nvSpPr>
          <p:cNvPr id="17" name="Rectangle: Rounded Corners 16">
            <a:extLst>
              <a:ext uri="{FF2B5EF4-FFF2-40B4-BE49-F238E27FC236}">
                <a16:creationId xmlns:a16="http://schemas.microsoft.com/office/drawing/2014/main" id="{39AEBF4D-F654-4195-982A-874760A066B2}"/>
              </a:ext>
            </a:extLst>
          </p:cNvPr>
          <p:cNvSpPr/>
          <p:nvPr/>
        </p:nvSpPr>
        <p:spPr>
          <a:xfrm>
            <a:off x="2809528" y="5131097"/>
            <a:ext cx="1779686"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Communication</a:t>
            </a:r>
            <a:endParaRPr lang="fr-DZ" dirty="0"/>
          </a:p>
        </p:txBody>
      </p:sp>
      <p:sp>
        <p:nvSpPr>
          <p:cNvPr id="18" name="Rectangle: Rounded Corners 17">
            <a:extLst>
              <a:ext uri="{FF2B5EF4-FFF2-40B4-BE49-F238E27FC236}">
                <a16:creationId xmlns:a16="http://schemas.microsoft.com/office/drawing/2014/main" id="{41E4876B-A337-48BA-9388-78BAB714EEEE}"/>
              </a:ext>
            </a:extLst>
          </p:cNvPr>
          <p:cNvSpPr/>
          <p:nvPr/>
        </p:nvSpPr>
        <p:spPr>
          <a:xfrm>
            <a:off x="2901930" y="3304953"/>
            <a:ext cx="1403497"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Email service</a:t>
            </a:r>
            <a:endParaRPr lang="fr-DZ" dirty="0"/>
          </a:p>
        </p:txBody>
      </p:sp>
      <p:sp>
        <p:nvSpPr>
          <p:cNvPr id="19" name="Rectangle: Rounded Corners 18">
            <a:extLst>
              <a:ext uri="{FF2B5EF4-FFF2-40B4-BE49-F238E27FC236}">
                <a16:creationId xmlns:a16="http://schemas.microsoft.com/office/drawing/2014/main" id="{4B257967-44C6-498F-BBA7-1B2277EE3229}"/>
              </a:ext>
            </a:extLst>
          </p:cNvPr>
          <p:cNvSpPr/>
          <p:nvPr/>
        </p:nvSpPr>
        <p:spPr>
          <a:xfrm>
            <a:off x="5506145" y="5131097"/>
            <a:ext cx="1403497"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Data </a:t>
            </a:r>
            <a:r>
              <a:rPr lang="fr-FR" dirty="0" err="1"/>
              <a:t>storage</a:t>
            </a:r>
            <a:r>
              <a:rPr lang="fr-FR" dirty="0"/>
              <a:t> and sharing</a:t>
            </a:r>
            <a:endParaRPr lang="fr-DZ" dirty="0"/>
          </a:p>
        </p:txBody>
      </p:sp>
      <p:sp>
        <p:nvSpPr>
          <p:cNvPr id="20" name="Rectangle: Rounded Corners 19">
            <a:extLst>
              <a:ext uri="{FF2B5EF4-FFF2-40B4-BE49-F238E27FC236}">
                <a16:creationId xmlns:a16="http://schemas.microsoft.com/office/drawing/2014/main" id="{86940693-7C7D-4DED-A258-651E1863C9AB}"/>
              </a:ext>
            </a:extLst>
          </p:cNvPr>
          <p:cNvSpPr/>
          <p:nvPr/>
        </p:nvSpPr>
        <p:spPr>
          <a:xfrm>
            <a:off x="5590256" y="3351917"/>
            <a:ext cx="1403497"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Cloud </a:t>
            </a:r>
            <a:r>
              <a:rPr lang="fr-FR" dirty="0" err="1"/>
              <a:t>storage</a:t>
            </a:r>
            <a:r>
              <a:rPr lang="fr-FR" dirty="0"/>
              <a:t> platform</a:t>
            </a:r>
            <a:endParaRPr lang="fr-DZ" dirty="0"/>
          </a:p>
        </p:txBody>
      </p:sp>
      <p:sp>
        <p:nvSpPr>
          <p:cNvPr id="21" name="Rectangle: Rounded Corners 20">
            <a:extLst>
              <a:ext uri="{FF2B5EF4-FFF2-40B4-BE49-F238E27FC236}">
                <a16:creationId xmlns:a16="http://schemas.microsoft.com/office/drawing/2014/main" id="{F353EF26-524C-4B04-B7AE-10D2C99807A4}"/>
              </a:ext>
            </a:extLst>
          </p:cNvPr>
          <p:cNvSpPr/>
          <p:nvPr/>
        </p:nvSpPr>
        <p:spPr>
          <a:xfrm>
            <a:off x="7978976" y="5131096"/>
            <a:ext cx="1403497" cy="1120847"/>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Online meetings and </a:t>
            </a:r>
            <a:r>
              <a:rPr lang="fr-FR" dirty="0" err="1"/>
              <a:t>learning</a:t>
            </a:r>
            <a:endParaRPr lang="fr-DZ" dirty="0"/>
          </a:p>
        </p:txBody>
      </p:sp>
      <p:sp>
        <p:nvSpPr>
          <p:cNvPr id="22" name="Rectangle: Rounded Corners 21">
            <a:extLst>
              <a:ext uri="{FF2B5EF4-FFF2-40B4-BE49-F238E27FC236}">
                <a16:creationId xmlns:a16="http://schemas.microsoft.com/office/drawing/2014/main" id="{8A87B137-D933-4982-932C-E71060A94AF9}"/>
              </a:ext>
            </a:extLst>
          </p:cNvPr>
          <p:cNvSpPr/>
          <p:nvPr/>
        </p:nvSpPr>
        <p:spPr>
          <a:xfrm>
            <a:off x="8047612" y="3304953"/>
            <a:ext cx="1616148"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Video</a:t>
            </a:r>
            <a:r>
              <a:rPr lang="fr-FR" dirty="0"/>
              <a:t> </a:t>
            </a:r>
            <a:r>
              <a:rPr lang="fr-FR" dirty="0" err="1"/>
              <a:t>conferencing</a:t>
            </a:r>
            <a:r>
              <a:rPr lang="fr-FR" dirty="0"/>
              <a:t> service</a:t>
            </a:r>
            <a:endParaRPr lang="fr-DZ" dirty="0"/>
          </a:p>
        </p:txBody>
      </p:sp>
      <p:sp>
        <p:nvSpPr>
          <p:cNvPr id="23" name="Rectangle: Rounded Corners 22">
            <a:extLst>
              <a:ext uri="{FF2B5EF4-FFF2-40B4-BE49-F238E27FC236}">
                <a16:creationId xmlns:a16="http://schemas.microsoft.com/office/drawing/2014/main" id="{BBF7934F-6E60-4790-9173-722A710566C3}"/>
              </a:ext>
            </a:extLst>
          </p:cNvPr>
          <p:cNvSpPr/>
          <p:nvPr/>
        </p:nvSpPr>
        <p:spPr>
          <a:xfrm>
            <a:off x="10299405" y="5131097"/>
            <a:ext cx="1616148" cy="898452"/>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Collaborative </a:t>
            </a:r>
            <a:r>
              <a:rPr lang="fr-FR" dirty="0" err="1"/>
              <a:t>work</a:t>
            </a:r>
            <a:endParaRPr lang="fr-DZ" dirty="0"/>
          </a:p>
        </p:txBody>
      </p:sp>
      <p:sp>
        <p:nvSpPr>
          <p:cNvPr id="24" name="Rectangle: Rounded Corners 23">
            <a:extLst>
              <a:ext uri="{FF2B5EF4-FFF2-40B4-BE49-F238E27FC236}">
                <a16:creationId xmlns:a16="http://schemas.microsoft.com/office/drawing/2014/main" id="{43085F69-F44F-4991-B8F3-79A944F0AA01}"/>
              </a:ext>
            </a:extLst>
          </p:cNvPr>
          <p:cNvSpPr/>
          <p:nvPr/>
        </p:nvSpPr>
        <p:spPr>
          <a:xfrm>
            <a:off x="10512056" y="3304953"/>
            <a:ext cx="1403497" cy="898452"/>
          </a:xfrm>
          <a:prstGeom prst="roundRect">
            <a:avLst>
              <a:gd name="adj" fmla="val 7199"/>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Online </a:t>
            </a:r>
            <a:r>
              <a:rPr lang="fr-FR" dirty="0" err="1"/>
              <a:t>text</a:t>
            </a:r>
            <a:r>
              <a:rPr lang="fr-FR" dirty="0"/>
              <a:t> editor</a:t>
            </a:r>
            <a:endParaRPr lang="fr-DZ" dirty="0"/>
          </a:p>
        </p:txBody>
      </p:sp>
    </p:spTree>
    <p:extLst>
      <p:ext uri="{BB962C8B-B14F-4D97-AF65-F5344CB8AC3E}">
        <p14:creationId xmlns:p14="http://schemas.microsoft.com/office/powerpoint/2010/main" val="29552448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1000"/>
                                        <p:tgtEl>
                                          <p:spTgt spid="17"/>
                                        </p:tgtEl>
                                      </p:cBhvr>
                                    </p:animEffect>
                                    <p:anim calcmode="lin" valueType="num">
                                      <p:cBhvr>
                                        <p:cTn id="50" dur="1000" fill="hold"/>
                                        <p:tgtEl>
                                          <p:spTgt spid="17"/>
                                        </p:tgtEl>
                                        <p:attrNameLst>
                                          <p:attrName>ppt_x</p:attrName>
                                        </p:attrNameLst>
                                      </p:cBhvr>
                                      <p:tavLst>
                                        <p:tav tm="0">
                                          <p:val>
                                            <p:strVal val="#ppt_x"/>
                                          </p:val>
                                        </p:tav>
                                        <p:tav tm="100000">
                                          <p:val>
                                            <p:strVal val="#ppt_x"/>
                                          </p:val>
                                        </p:tav>
                                      </p:tavLst>
                                    </p:anim>
                                    <p:anim calcmode="lin" valueType="num">
                                      <p:cBhvr>
                                        <p:cTn id="5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1000"/>
                                        <p:tgtEl>
                                          <p:spTgt spid="8"/>
                                        </p:tgtEl>
                                      </p:cBhvr>
                                    </p:animEffect>
                                    <p:anim calcmode="lin" valueType="num">
                                      <p:cBhvr>
                                        <p:cTn id="57" dur="1000" fill="hold"/>
                                        <p:tgtEl>
                                          <p:spTgt spid="8"/>
                                        </p:tgtEl>
                                        <p:attrNameLst>
                                          <p:attrName>ppt_x</p:attrName>
                                        </p:attrNameLst>
                                      </p:cBhvr>
                                      <p:tavLst>
                                        <p:tav tm="0">
                                          <p:val>
                                            <p:strVal val="#ppt_x"/>
                                          </p:val>
                                        </p:tav>
                                        <p:tav tm="100000">
                                          <p:val>
                                            <p:strVal val="#ppt_x"/>
                                          </p:val>
                                        </p:tav>
                                      </p:tavLst>
                                    </p:anim>
                                    <p:anim calcmode="lin" valueType="num">
                                      <p:cBhvr>
                                        <p:cTn id="5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fade">
                                      <p:cBhvr>
                                        <p:cTn id="70" dur="1000"/>
                                        <p:tgtEl>
                                          <p:spTgt spid="19"/>
                                        </p:tgtEl>
                                      </p:cBhvr>
                                    </p:animEffect>
                                    <p:anim calcmode="lin" valueType="num">
                                      <p:cBhvr>
                                        <p:cTn id="71" dur="1000" fill="hold"/>
                                        <p:tgtEl>
                                          <p:spTgt spid="19"/>
                                        </p:tgtEl>
                                        <p:attrNameLst>
                                          <p:attrName>ppt_x</p:attrName>
                                        </p:attrNameLst>
                                      </p:cBhvr>
                                      <p:tavLst>
                                        <p:tav tm="0">
                                          <p:val>
                                            <p:strVal val="#ppt_x"/>
                                          </p:val>
                                        </p:tav>
                                        <p:tav tm="100000">
                                          <p:val>
                                            <p:strVal val="#ppt_x"/>
                                          </p:val>
                                        </p:tav>
                                      </p:tavLst>
                                    </p:anim>
                                    <p:anim calcmode="lin" valueType="num">
                                      <p:cBhvr>
                                        <p:cTn id="72"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1000"/>
                                        <p:tgtEl>
                                          <p:spTgt spid="11"/>
                                        </p:tgtEl>
                                      </p:cBhvr>
                                    </p:animEffect>
                                    <p:anim calcmode="lin" valueType="num">
                                      <p:cBhvr>
                                        <p:cTn id="78" dur="1000" fill="hold"/>
                                        <p:tgtEl>
                                          <p:spTgt spid="11"/>
                                        </p:tgtEl>
                                        <p:attrNameLst>
                                          <p:attrName>ppt_x</p:attrName>
                                        </p:attrNameLst>
                                      </p:cBhvr>
                                      <p:tavLst>
                                        <p:tav tm="0">
                                          <p:val>
                                            <p:strVal val="#ppt_x"/>
                                          </p:val>
                                        </p:tav>
                                        <p:tav tm="100000">
                                          <p:val>
                                            <p:strVal val="#ppt_x"/>
                                          </p:val>
                                        </p:tav>
                                      </p:tavLst>
                                    </p:anim>
                                    <p:anim calcmode="lin" valueType="num">
                                      <p:cBhvr>
                                        <p:cTn id="7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0"/>
                                        <p:tgtEl>
                                          <p:spTgt spid="22"/>
                                        </p:tgtEl>
                                      </p:cBhvr>
                                    </p:animEffect>
                                    <p:anim calcmode="lin" valueType="num">
                                      <p:cBhvr>
                                        <p:cTn id="85" dur="1000" fill="hold"/>
                                        <p:tgtEl>
                                          <p:spTgt spid="22"/>
                                        </p:tgtEl>
                                        <p:attrNameLst>
                                          <p:attrName>ppt_x</p:attrName>
                                        </p:attrNameLst>
                                      </p:cBhvr>
                                      <p:tavLst>
                                        <p:tav tm="0">
                                          <p:val>
                                            <p:strVal val="#ppt_x"/>
                                          </p:val>
                                        </p:tav>
                                        <p:tav tm="100000">
                                          <p:val>
                                            <p:strVal val="#ppt_x"/>
                                          </p:val>
                                        </p:tav>
                                      </p:tavLst>
                                    </p:anim>
                                    <p:anim calcmode="lin" valueType="num">
                                      <p:cBhvr>
                                        <p:cTn id="8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21"/>
                                        </p:tgtEl>
                                        <p:attrNameLst>
                                          <p:attrName>style.visibility</p:attrName>
                                        </p:attrNameLst>
                                      </p:cBhvr>
                                      <p:to>
                                        <p:strVal val="visible"/>
                                      </p:to>
                                    </p:set>
                                    <p:animEffect transition="in" filter="fade">
                                      <p:cBhvr>
                                        <p:cTn id="91" dur="1000"/>
                                        <p:tgtEl>
                                          <p:spTgt spid="21"/>
                                        </p:tgtEl>
                                      </p:cBhvr>
                                    </p:animEffect>
                                    <p:anim calcmode="lin" valueType="num">
                                      <p:cBhvr>
                                        <p:cTn id="92" dur="1000" fill="hold"/>
                                        <p:tgtEl>
                                          <p:spTgt spid="21"/>
                                        </p:tgtEl>
                                        <p:attrNameLst>
                                          <p:attrName>ppt_x</p:attrName>
                                        </p:attrNameLst>
                                      </p:cBhvr>
                                      <p:tavLst>
                                        <p:tav tm="0">
                                          <p:val>
                                            <p:strVal val="#ppt_x"/>
                                          </p:val>
                                        </p:tav>
                                        <p:tav tm="100000">
                                          <p:val>
                                            <p:strVal val="#ppt_x"/>
                                          </p:val>
                                        </p:tav>
                                      </p:tavLst>
                                    </p:anim>
                                    <p:anim calcmode="lin" valueType="num">
                                      <p:cBhvr>
                                        <p:cTn id="9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1000"/>
                                        <p:tgtEl>
                                          <p:spTgt spid="10"/>
                                        </p:tgtEl>
                                      </p:cBhvr>
                                    </p:animEffect>
                                    <p:anim calcmode="lin" valueType="num">
                                      <p:cBhvr>
                                        <p:cTn id="99" dur="1000" fill="hold"/>
                                        <p:tgtEl>
                                          <p:spTgt spid="10"/>
                                        </p:tgtEl>
                                        <p:attrNameLst>
                                          <p:attrName>ppt_x</p:attrName>
                                        </p:attrNameLst>
                                      </p:cBhvr>
                                      <p:tavLst>
                                        <p:tav tm="0">
                                          <p:val>
                                            <p:strVal val="#ppt_x"/>
                                          </p:val>
                                        </p:tav>
                                        <p:tav tm="100000">
                                          <p:val>
                                            <p:strVal val="#ppt_x"/>
                                          </p:val>
                                        </p:tav>
                                      </p:tavLst>
                                    </p:anim>
                                    <p:anim calcmode="lin" valueType="num">
                                      <p:cBhvr>
                                        <p:cTn id="10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4"/>
                                        </p:tgtEl>
                                        <p:attrNameLst>
                                          <p:attrName>style.visibility</p:attrName>
                                        </p:attrNameLst>
                                      </p:cBhvr>
                                      <p:to>
                                        <p:strVal val="visible"/>
                                      </p:to>
                                    </p:set>
                                    <p:animEffect transition="in" filter="fade">
                                      <p:cBhvr>
                                        <p:cTn id="105" dur="1000"/>
                                        <p:tgtEl>
                                          <p:spTgt spid="24"/>
                                        </p:tgtEl>
                                      </p:cBhvr>
                                    </p:animEffect>
                                    <p:anim calcmode="lin" valueType="num">
                                      <p:cBhvr>
                                        <p:cTn id="106" dur="1000" fill="hold"/>
                                        <p:tgtEl>
                                          <p:spTgt spid="24"/>
                                        </p:tgtEl>
                                        <p:attrNameLst>
                                          <p:attrName>ppt_x</p:attrName>
                                        </p:attrNameLst>
                                      </p:cBhvr>
                                      <p:tavLst>
                                        <p:tav tm="0">
                                          <p:val>
                                            <p:strVal val="#ppt_x"/>
                                          </p:val>
                                        </p:tav>
                                        <p:tav tm="100000">
                                          <p:val>
                                            <p:strVal val="#ppt_x"/>
                                          </p:val>
                                        </p:tav>
                                      </p:tavLst>
                                    </p:anim>
                                    <p:anim calcmode="lin" valueType="num">
                                      <p:cBhvr>
                                        <p:cTn id="107"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1000"/>
                                        <p:tgtEl>
                                          <p:spTgt spid="23"/>
                                        </p:tgtEl>
                                      </p:cBhvr>
                                    </p:animEffect>
                                    <p:anim calcmode="lin" valueType="num">
                                      <p:cBhvr>
                                        <p:cTn id="113" dur="1000" fill="hold"/>
                                        <p:tgtEl>
                                          <p:spTgt spid="23"/>
                                        </p:tgtEl>
                                        <p:attrNameLst>
                                          <p:attrName>ppt_x</p:attrName>
                                        </p:attrNameLst>
                                      </p:cBhvr>
                                      <p:tavLst>
                                        <p:tav tm="0">
                                          <p:val>
                                            <p:strVal val="#ppt_x"/>
                                          </p:val>
                                        </p:tav>
                                        <p:tav tm="100000">
                                          <p:val>
                                            <p:strVal val="#ppt_x"/>
                                          </p:val>
                                        </p:tav>
                                      </p:tavLst>
                                    </p:anim>
                                    <p:anim calcmode="lin" valueType="num">
                                      <p:cBhvr>
                                        <p:cTn id="1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CD1D29-E1BB-4E20-A128-9771186FC142}"/>
              </a:ext>
            </a:extLst>
          </p:cNvPr>
          <p:cNvPicPr>
            <a:picLocks noChangeAspect="1"/>
          </p:cNvPicPr>
          <p:nvPr/>
        </p:nvPicPr>
        <p:blipFill rotWithShape="1">
          <a:blip r:embed="rId2">
            <a:extLst>
              <a:ext uri="{28A0092B-C50C-407E-A947-70E740481C1C}">
                <a14:useLocalDpi xmlns:a14="http://schemas.microsoft.com/office/drawing/2010/main" val="0"/>
              </a:ext>
            </a:extLst>
          </a:blip>
          <a:srcRect t="7802" b="7802"/>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1059847-27EA-4C3E-9D44-3E57AE64E5E0}"/>
              </a:ext>
            </a:extLst>
          </p:cNvPr>
          <p:cNvSpPr/>
          <p:nvPr/>
        </p:nvSpPr>
        <p:spPr>
          <a:xfrm>
            <a:off x="0" y="0"/>
            <a:ext cx="12192000" cy="6858000"/>
          </a:xfrm>
          <a:prstGeom prst="rect">
            <a:avLst/>
          </a:prstGeom>
          <a:solidFill>
            <a:schemeClr val="bg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DZ"/>
          </a:p>
        </p:txBody>
      </p:sp>
      <p:pic>
        <p:nvPicPr>
          <p:cNvPr id="5" name="Picture 4">
            <a:extLst>
              <a:ext uri="{FF2B5EF4-FFF2-40B4-BE49-F238E27FC236}">
                <a16:creationId xmlns:a16="http://schemas.microsoft.com/office/drawing/2014/main" id="{2DACB138-9B11-49B7-B54E-8C9C9005542A}"/>
              </a:ext>
            </a:extLst>
          </p:cNvPr>
          <p:cNvPicPr>
            <a:picLocks noChangeAspect="1"/>
          </p:cNvPicPr>
          <p:nvPr/>
        </p:nvPicPr>
        <p:blipFill>
          <a:blip r:embed="rId3"/>
          <a:stretch>
            <a:fillRect/>
          </a:stretch>
        </p:blipFill>
        <p:spPr>
          <a:xfrm>
            <a:off x="7267955" y="-2281733"/>
            <a:ext cx="8132769" cy="6700085"/>
          </a:xfrm>
          <a:prstGeom prst="rect">
            <a:avLst/>
          </a:prstGeom>
        </p:spPr>
      </p:pic>
      <p:sp>
        <p:nvSpPr>
          <p:cNvPr id="6" name="Rectangle 5">
            <a:extLst>
              <a:ext uri="{FF2B5EF4-FFF2-40B4-BE49-F238E27FC236}">
                <a16:creationId xmlns:a16="http://schemas.microsoft.com/office/drawing/2014/main" id="{7DC41B4D-0296-4BCA-92A8-B9064C093450}"/>
              </a:ext>
            </a:extLst>
          </p:cNvPr>
          <p:cNvSpPr/>
          <p:nvPr/>
        </p:nvSpPr>
        <p:spPr>
          <a:xfrm rot="10800000" flipV="1">
            <a:off x="233884" y="468146"/>
            <a:ext cx="6559150" cy="1200329"/>
          </a:xfrm>
          <a:prstGeom prst="rect">
            <a:avLst/>
          </a:prstGeom>
          <a:noFill/>
        </p:spPr>
        <p:txBody>
          <a:bodyPr wrap="square" lIns="91440" tIns="45720" rIns="91440" bIns="45720">
            <a:spAutoFit/>
          </a:bodyPr>
          <a:lstStyle/>
          <a:p>
            <a:pPr algn="ctr"/>
            <a:r>
              <a:rPr lang="en-US" sz="3600" dirty="0">
                <a:ln w="0"/>
                <a:solidFill>
                  <a:srgbClr val="124F8C"/>
                </a:solidFill>
                <a:effectLst>
                  <a:outerShdw blurRad="38100" dist="19050" dir="2700000" algn="tl" rotWithShape="0">
                    <a:schemeClr val="dk1">
                      <a:alpha val="40000"/>
                    </a:schemeClr>
                  </a:outerShdw>
                </a:effectLst>
                <a:latin typeface="Arial Black" panose="020B0A04020102020204" pitchFamily="34" charset="0"/>
              </a:rPr>
              <a:t>Relation between Google Services and TIC</a:t>
            </a:r>
            <a:endParaRPr lang="en-US" sz="3600" b="0" cap="none" spc="0" dirty="0">
              <a:ln w="0"/>
              <a:solidFill>
                <a:srgbClr val="124F8C"/>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8" name="Rectangle 7">
            <a:extLst>
              <a:ext uri="{FF2B5EF4-FFF2-40B4-BE49-F238E27FC236}">
                <a16:creationId xmlns:a16="http://schemas.microsoft.com/office/drawing/2014/main" id="{957E5C87-1F17-492E-89C6-5FED23865DBB}"/>
              </a:ext>
            </a:extLst>
          </p:cNvPr>
          <p:cNvSpPr/>
          <p:nvPr/>
        </p:nvSpPr>
        <p:spPr>
          <a:xfrm>
            <a:off x="446568" y="1964970"/>
            <a:ext cx="9016410" cy="1200329"/>
          </a:xfrm>
          <a:prstGeom prst="rect">
            <a:avLst/>
          </a:prstGeom>
        </p:spPr>
        <p:txBody>
          <a:bodyPr wrap="square">
            <a:spAutoFit/>
          </a:bodyPr>
          <a:lstStyle/>
          <a:p>
            <a:r>
              <a:rPr lang="en-US" dirty="0">
                <a:solidFill>
                  <a:srgbClr val="0D3967"/>
                </a:solidFill>
                <a:latin typeface="Arial Black" panose="020B0A04020102020204" pitchFamily="34" charset="0"/>
              </a:rPr>
              <a:t>Google Services support TIC by facilitating communication, information sharing, collaboration, and data management. They improve productivity and allow users to work more efficiently in a digital environment.</a:t>
            </a:r>
            <a:endParaRPr lang="fr-DZ" dirty="0">
              <a:solidFill>
                <a:srgbClr val="0D3967"/>
              </a:solidFill>
              <a:latin typeface="Arial Black" panose="020B0A04020102020204" pitchFamily="34" charset="0"/>
            </a:endParaRPr>
          </a:p>
        </p:txBody>
      </p:sp>
      <p:sp>
        <p:nvSpPr>
          <p:cNvPr id="10" name="Rectangle 9">
            <a:extLst>
              <a:ext uri="{FF2B5EF4-FFF2-40B4-BE49-F238E27FC236}">
                <a16:creationId xmlns:a16="http://schemas.microsoft.com/office/drawing/2014/main" id="{EB2C3F44-54C5-448F-A880-BB92C215A1EE}"/>
              </a:ext>
            </a:extLst>
          </p:cNvPr>
          <p:cNvSpPr/>
          <p:nvPr/>
        </p:nvSpPr>
        <p:spPr>
          <a:xfrm>
            <a:off x="252775" y="3437882"/>
            <a:ext cx="3806456" cy="707886"/>
          </a:xfrm>
          <a:prstGeom prst="rect">
            <a:avLst/>
          </a:prstGeom>
        </p:spPr>
        <p:txBody>
          <a:bodyPr wrap="square">
            <a:spAutoFit/>
          </a:bodyPr>
          <a:lstStyle/>
          <a:p>
            <a:r>
              <a:rPr lang="fr-FR" sz="4000" dirty="0">
                <a:solidFill>
                  <a:srgbClr val="124F8C"/>
                </a:solidFill>
                <a:latin typeface="Arial Black" panose="020B0A04020102020204" pitchFamily="34" charset="0"/>
              </a:rPr>
              <a:t>Conclusion</a:t>
            </a:r>
            <a:endParaRPr lang="fr-DZ" sz="4000" dirty="0">
              <a:solidFill>
                <a:srgbClr val="124F8C"/>
              </a:solidFill>
              <a:latin typeface="Arial Black" panose="020B0A04020102020204" pitchFamily="34" charset="0"/>
            </a:endParaRPr>
          </a:p>
        </p:txBody>
      </p:sp>
      <p:sp>
        <p:nvSpPr>
          <p:cNvPr id="12" name="Rectangle 11">
            <a:extLst>
              <a:ext uri="{FF2B5EF4-FFF2-40B4-BE49-F238E27FC236}">
                <a16:creationId xmlns:a16="http://schemas.microsoft.com/office/drawing/2014/main" id="{DD626A26-0284-41E8-9F88-4F48F4B0FA56}"/>
              </a:ext>
            </a:extLst>
          </p:cNvPr>
          <p:cNvSpPr/>
          <p:nvPr/>
        </p:nvSpPr>
        <p:spPr>
          <a:xfrm>
            <a:off x="660422" y="4425064"/>
            <a:ext cx="8588701" cy="1200329"/>
          </a:xfrm>
          <a:prstGeom prst="rect">
            <a:avLst/>
          </a:prstGeom>
        </p:spPr>
        <p:txBody>
          <a:bodyPr wrap="square">
            <a:spAutoFit/>
          </a:bodyPr>
          <a:lstStyle/>
          <a:p>
            <a:r>
              <a:rPr lang="en-US" dirty="0">
                <a:solidFill>
                  <a:srgbClr val="0D3967"/>
                </a:solidFill>
                <a:latin typeface="Arial Black" panose="020B0A04020102020204" pitchFamily="34" charset="0"/>
              </a:rPr>
              <a:t>In conclusion, Google Services are widely used TIC tools that contribute significantly to education, professional activities, and daily communication by providing fast, reliable, and accessible digital solutions.</a:t>
            </a:r>
            <a:endParaRPr lang="fr-DZ" dirty="0">
              <a:solidFill>
                <a:srgbClr val="0D3967"/>
              </a:solidFill>
              <a:latin typeface="Arial Black" panose="020B0A04020102020204" pitchFamily="34" charset="0"/>
            </a:endParaRPr>
          </a:p>
        </p:txBody>
      </p:sp>
    </p:spTree>
    <p:extLst>
      <p:ext uri="{BB962C8B-B14F-4D97-AF65-F5344CB8AC3E}">
        <p14:creationId xmlns:p14="http://schemas.microsoft.com/office/powerpoint/2010/main" val="3579502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1000"/>
                                        <p:tgtEl>
                                          <p:spTgt spid="10"/>
                                        </p:tgtEl>
                                      </p:cBhvr>
                                    </p:animEffect>
                                    <p:anim calcmode="lin" valueType="num">
                                      <p:cBhvr>
                                        <p:cTn id="27" dur="1000" fill="hold"/>
                                        <p:tgtEl>
                                          <p:spTgt spid="10"/>
                                        </p:tgtEl>
                                        <p:attrNameLst>
                                          <p:attrName>ppt_x</p:attrName>
                                        </p:attrNameLst>
                                      </p:cBhvr>
                                      <p:tavLst>
                                        <p:tav tm="0">
                                          <p:val>
                                            <p:strVal val="#ppt_x"/>
                                          </p:val>
                                        </p:tav>
                                        <p:tav tm="100000">
                                          <p:val>
                                            <p:strVal val="#ppt_x"/>
                                          </p:val>
                                        </p:tav>
                                      </p:tavLst>
                                    </p:anim>
                                    <p:anim calcmode="lin" valueType="num">
                                      <p:cBhvr>
                                        <p:cTn id="2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2984</TotalTime>
  <Words>2051</Words>
  <Application>Microsoft Office PowerPoint</Application>
  <PresentationFormat>Widescreen</PresentationFormat>
  <Paragraphs>143</Paragraphs>
  <Slides>23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Agency FB</vt:lpstr>
      <vt:lpstr>Arial</vt:lpstr>
      <vt:lpstr>Arial Black</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Alae Khadidja Mehis</dc:creator>
  <cp:lastModifiedBy>Alae Khadidja Mehis</cp:lastModifiedBy>
  <cp:revision>66</cp:revision>
  <dcterms:created xsi:type="dcterms:W3CDTF">2025-12-26T21:06:41Z</dcterms:created>
  <dcterms:modified xsi:type="dcterms:W3CDTF">2025-12-28T22:52:03Z</dcterms:modified>
</cp:coreProperties>
</file>